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74" r:id="rId3"/>
    <p:sldId id="259" r:id="rId4"/>
    <p:sldId id="277" r:id="rId5"/>
    <p:sldId id="261" r:id="rId6"/>
    <p:sldId id="262" r:id="rId7"/>
    <p:sldId id="263" r:id="rId8"/>
    <p:sldId id="278" r:id="rId9"/>
    <p:sldId id="265" r:id="rId10"/>
    <p:sldId id="267" r:id="rId11"/>
    <p:sldId id="279" r:id="rId12"/>
    <p:sldId id="276" r:id="rId13"/>
    <p:sldId id="268" r:id="rId14"/>
    <p:sldId id="27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F7FA"/>
    <a:srgbClr val="29D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56"/>
    <p:restoredTop sz="67255"/>
  </p:normalViewPr>
  <p:slideViewPr>
    <p:cSldViewPr snapToGrid="0">
      <p:cViewPr varScale="1">
        <p:scale>
          <a:sx n="73" d="100"/>
          <a:sy n="73" d="100"/>
        </p:scale>
        <p:origin x="2280" y="192"/>
      </p:cViewPr>
      <p:guideLst/>
    </p:cSldViewPr>
  </p:slideViewPr>
  <p:outlineViewPr>
    <p:cViewPr>
      <p:scale>
        <a:sx n="33" d="100"/>
        <a:sy n="33" d="100"/>
      </p:scale>
      <p:origin x="0" y="-5672"/>
    </p:cViewPr>
  </p:outlin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C0AF90-19F1-4F77-8865-93D401863A3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60E8E14-CA7D-40F4-B03C-EE19B25DCDB0}">
      <dgm:prSet custT="1"/>
      <dgm:spPr/>
      <dgm:t>
        <a:bodyPr/>
        <a:lstStyle/>
        <a:p>
          <a:pPr>
            <a:lnSpc>
              <a:spcPct val="100000"/>
            </a:lnSpc>
          </a:pPr>
          <a:r>
            <a:rPr lang="en-GB" sz="2800" b="0" i="0" dirty="0">
              <a:solidFill>
                <a:schemeClr val="bg1"/>
              </a:solidFill>
            </a:rPr>
            <a:t>Safeguarding patient confidentiality</a:t>
          </a:r>
          <a:endParaRPr lang="en-US" sz="2800" dirty="0">
            <a:solidFill>
              <a:schemeClr val="bg1"/>
            </a:solidFill>
          </a:endParaRPr>
        </a:p>
      </dgm:t>
    </dgm:pt>
    <dgm:pt modelId="{E66D3D5F-5197-4EDD-B5D7-89B42F2144CC}" type="parTrans" cxnId="{0FA89528-160E-43AE-881B-F0A8B356BD76}">
      <dgm:prSet/>
      <dgm:spPr/>
      <dgm:t>
        <a:bodyPr/>
        <a:lstStyle/>
        <a:p>
          <a:endParaRPr lang="en-US"/>
        </a:p>
      </dgm:t>
    </dgm:pt>
    <dgm:pt modelId="{5F663672-92C1-446C-9DFE-D505FC6C575C}" type="sibTrans" cxnId="{0FA89528-160E-43AE-881B-F0A8B356BD76}">
      <dgm:prSet/>
      <dgm:spPr/>
      <dgm:t>
        <a:bodyPr/>
        <a:lstStyle/>
        <a:p>
          <a:endParaRPr lang="en-US"/>
        </a:p>
      </dgm:t>
    </dgm:pt>
    <dgm:pt modelId="{BEF22358-2939-4B1B-95D3-8841BFE73367}">
      <dgm:prSet custT="1"/>
      <dgm:spPr/>
      <dgm:t>
        <a:bodyPr/>
        <a:lstStyle/>
        <a:p>
          <a:pPr>
            <a:lnSpc>
              <a:spcPct val="100000"/>
            </a:lnSpc>
          </a:pPr>
          <a:r>
            <a:rPr lang="en-GB" sz="2800" b="0" i="0" dirty="0">
              <a:solidFill>
                <a:schemeClr val="bg1"/>
              </a:solidFill>
            </a:rPr>
            <a:t>Establishing clear professional boundaries</a:t>
          </a:r>
          <a:endParaRPr lang="en-US" sz="2800" dirty="0">
            <a:solidFill>
              <a:schemeClr val="bg1"/>
            </a:solidFill>
          </a:endParaRPr>
        </a:p>
      </dgm:t>
    </dgm:pt>
    <dgm:pt modelId="{8FEFD8A4-BE97-4B52-96FE-D37FFF312BA1}" type="parTrans" cxnId="{374A8765-3900-4887-B812-C7D37C1F9775}">
      <dgm:prSet/>
      <dgm:spPr/>
      <dgm:t>
        <a:bodyPr/>
        <a:lstStyle/>
        <a:p>
          <a:endParaRPr lang="en-US"/>
        </a:p>
      </dgm:t>
    </dgm:pt>
    <dgm:pt modelId="{8C18BDA2-9FDA-4C61-8AAF-01D177C05E47}" type="sibTrans" cxnId="{374A8765-3900-4887-B812-C7D37C1F9775}">
      <dgm:prSet/>
      <dgm:spPr/>
      <dgm:t>
        <a:bodyPr/>
        <a:lstStyle/>
        <a:p>
          <a:endParaRPr lang="en-US"/>
        </a:p>
      </dgm:t>
    </dgm:pt>
    <dgm:pt modelId="{E8863C92-9492-42FE-A8C6-0B8ACE39EF62}">
      <dgm:prSet custT="1"/>
      <dgm:spPr/>
      <dgm:t>
        <a:bodyPr/>
        <a:lstStyle/>
        <a:p>
          <a:pPr>
            <a:lnSpc>
              <a:spcPct val="100000"/>
            </a:lnSpc>
          </a:pPr>
          <a:r>
            <a:rPr lang="en-GB" sz="2800" b="0" i="0" dirty="0">
              <a:solidFill>
                <a:schemeClr val="bg1"/>
              </a:solidFill>
            </a:rPr>
            <a:t>Counteracting bias and ensuring objectivity</a:t>
          </a:r>
          <a:endParaRPr lang="en-US" sz="2800" dirty="0">
            <a:solidFill>
              <a:schemeClr val="bg1"/>
            </a:solidFill>
          </a:endParaRPr>
        </a:p>
      </dgm:t>
    </dgm:pt>
    <dgm:pt modelId="{D7A5BB10-8E7E-4076-9D10-B0799F977781}" type="parTrans" cxnId="{E20595C4-A98A-433D-9F6B-B7F94BD8179E}">
      <dgm:prSet/>
      <dgm:spPr/>
      <dgm:t>
        <a:bodyPr/>
        <a:lstStyle/>
        <a:p>
          <a:endParaRPr lang="en-US"/>
        </a:p>
      </dgm:t>
    </dgm:pt>
    <dgm:pt modelId="{FAD9AB11-39E8-4C83-944C-E41E08AA5FFC}" type="sibTrans" cxnId="{E20595C4-A98A-433D-9F6B-B7F94BD8179E}">
      <dgm:prSet/>
      <dgm:spPr/>
      <dgm:t>
        <a:bodyPr/>
        <a:lstStyle/>
        <a:p>
          <a:endParaRPr lang="en-US"/>
        </a:p>
      </dgm:t>
    </dgm:pt>
    <dgm:pt modelId="{29FA98E4-2036-41E1-A84A-209445D87830}" type="pres">
      <dgm:prSet presAssocID="{2DC0AF90-19F1-4F77-8865-93D401863A31}" presName="root" presStyleCnt="0">
        <dgm:presLayoutVars>
          <dgm:dir/>
          <dgm:resizeHandles val="exact"/>
        </dgm:presLayoutVars>
      </dgm:prSet>
      <dgm:spPr/>
    </dgm:pt>
    <dgm:pt modelId="{6A19E95B-87F0-48E8-A24E-DA1170D61805}" type="pres">
      <dgm:prSet presAssocID="{560E8E14-CA7D-40F4-B03C-EE19B25DCDB0}" presName="compNode" presStyleCnt="0"/>
      <dgm:spPr/>
    </dgm:pt>
    <dgm:pt modelId="{0701B59C-211B-4239-9AAE-E26C1E0AFFEE}" type="pres">
      <dgm:prSet presAssocID="{560E8E14-CA7D-40F4-B03C-EE19B25DCDB0}" presName="bgRect" presStyleLbl="bgShp" presStyleIdx="0" presStyleCnt="3"/>
      <dgm:spPr>
        <a:solidFill>
          <a:schemeClr val="accent1">
            <a:lumMod val="50000"/>
          </a:schemeClr>
        </a:solidFill>
      </dgm:spPr>
    </dgm:pt>
    <dgm:pt modelId="{E5FBAE5D-F0DC-4BA5-A97D-BCD0CB11AEBF}" type="pres">
      <dgm:prSet presAssocID="{560E8E14-CA7D-40F4-B03C-EE19B25DCDB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ck"/>
        </a:ext>
      </dgm:extLst>
    </dgm:pt>
    <dgm:pt modelId="{0CF1BED3-3CA6-4B63-B1FE-D9D217FD8159}" type="pres">
      <dgm:prSet presAssocID="{560E8E14-CA7D-40F4-B03C-EE19B25DCDB0}" presName="spaceRect" presStyleCnt="0"/>
      <dgm:spPr/>
    </dgm:pt>
    <dgm:pt modelId="{8E51D34E-A5B3-4DC2-8E23-89D33AE949EC}" type="pres">
      <dgm:prSet presAssocID="{560E8E14-CA7D-40F4-B03C-EE19B25DCDB0}" presName="parTx" presStyleLbl="revTx" presStyleIdx="0" presStyleCnt="3">
        <dgm:presLayoutVars>
          <dgm:chMax val="0"/>
          <dgm:chPref val="0"/>
        </dgm:presLayoutVars>
      </dgm:prSet>
      <dgm:spPr/>
    </dgm:pt>
    <dgm:pt modelId="{2F7309FD-2343-46D9-90E5-FC4BEF265C2D}" type="pres">
      <dgm:prSet presAssocID="{5F663672-92C1-446C-9DFE-D505FC6C575C}" presName="sibTrans" presStyleCnt="0"/>
      <dgm:spPr/>
    </dgm:pt>
    <dgm:pt modelId="{29344EB6-FF03-4332-A129-4159233ECDE8}" type="pres">
      <dgm:prSet presAssocID="{BEF22358-2939-4B1B-95D3-8841BFE73367}" presName="compNode" presStyleCnt="0"/>
      <dgm:spPr/>
    </dgm:pt>
    <dgm:pt modelId="{044CF0EF-DF48-416B-87B2-093D60F5DA6B}" type="pres">
      <dgm:prSet presAssocID="{BEF22358-2939-4B1B-95D3-8841BFE73367}" presName="bgRect" presStyleLbl="bgShp" presStyleIdx="1" presStyleCnt="3"/>
      <dgm:spPr>
        <a:solidFill>
          <a:schemeClr val="accent1">
            <a:lumMod val="75000"/>
          </a:schemeClr>
        </a:solidFill>
      </dgm:spPr>
    </dgm:pt>
    <dgm:pt modelId="{02F2CA6C-4B48-4E9C-B867-15AA2A349773}" type="pres">
      <dgm:prSet presAssocID="{BEF22358-2939-4B1B-95D3-8841BFE733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9D150812-0A15-4FBC-BF58-6DB17593B3CC}" type="pres">
      <dgm:prSet presAssocID="{BEF22358-2939-4B1B-95D3-8841BFE73367}" presName="spaceRect" presStyleCnt="0"/>
      <dgm:spPr/>
    </dgm:pt>
    <dgm:pt modelId="{BF7B5E5B-D514-4323-97EF-E70FBE685861}" type="pres">
      <dgm:prSet presAssocID="{BEF22358-2939-4B1B-95D3-8841BFE73367}" presName="parTx" presStyleLbl="revTx" presStyleIdx="1" presStyleCnt="3">
        <dgm:presLayoutVars>
          <dgm:chMax val="0"/>
          <dgm:chPref val="0"/>
        </dgm:presLayoutVars>
      </dgm:prSet>
      <dgm:spPr/>
    </dgm:pt>
    <dgm:pt modelId="{8FB3FEA9-79C7-4F3A-9D85-0B691FAE6722}" type="pres">
      <dgm:prSet presAssocID="{8C18BDA2-9FDA-4C61-8AAF-01D177C05E47}" presName="sibTrans" presStyleCnt="0"/>
      <dgm:spPr/>
    </dgm:pt>
    <dgm:pt modelId="{0CEABD38-5B97-4F27-A695-A23D423EA742}" type="pres">
      <dgm:prSet presAssocID="{E8863C92-9492-42FE-A8C6-0B8ACE39EF62}" presName="compNode" presStyleCnt="0"/>
      <dgm:spPr/>
    </dgm:pt>
    <dgm:pt modelId="{9858DA65-D874-448A-B9A5-4E2F36383160}" type="pres">
      <dgm:prSet presAssocID="{E8863C92-9492-42FE-A8C6-0B8ACE39EF62}" presName="bgRect" presStyleLbl="bgShp" presStyleIdx="2" presStyleCnt="3"/>
      <dgm:spPr>
        <a:solidFill>
          <a:schemeClr val="accent5">
            <a:lumMod val="75000"/>
          </a:schemeClr>
        </a:solidFill>
      </dgm:spPr>
    </dgm:pt>
    <dgm:pt modelId="{1BCFCA1C-2895-4510-B2E5-F7CCDD46FA35}" type="pres">
      <dgm:prSet presAssocID="{E8863C92-9492-42FE-A8C6-0B8ACE39EF6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93EDEC46-55F6-4DC0-9E67-2F39AAA4DCB9}" type="pres">
      <dgm:prSet presAssocID="{E8863C92-9492-42FE-A8C6-0B8ACE39EF62}" presName="spaceRect" presStyleCnt="0"/>
      <dgm:spPr/>
    </dgm:pt>
    <dgm:pt modelId="{B03CEB01-620D-483F-A1CC-1D21424D32D3}" type="pres">
      <dgm:prSet presAssocID="{E8863C92-9492-42FE-A8C6-0B8ACE39EF62}" presName="parTx" presStyleLbl="revTx" presStyleIdx="2" presStyleCnt="3">
        <dgm:presLayoutVars>
          <dgm:chMax val="0"/>
          <dgm:chPref val="0"/>
        </dgm:presLayoutVars>
      </dgm:prSet>
      <dgm:spPr/>
    </dgm:pt>
  </dgm:ptLst>
  <dgm:cxnLst>
    <dgm:cxn modelId="{0FA89528-160E-43AE-881B-F0A8B356BD76}" srcId="{2DC0AF90-19F1-4F77-8865-93D401863A31}" destId="{560E8E14-CA7D-40F4-B03C-EE19B25DCDB0}" srcOrd="0" destOrd="0" parTransId="{E66D3D5F-5197-4EDD-B5D7-89B42F2144CC}" sibTransId="{5F663672-92C1-446C-9DFE-D505FC6C575C}"/>
    <dgm:cxn modelId="{709B7044-13D8-4780-9C2B-E1D8742D4E09}" type="presOf" srcId="{E8863C92-9492-42FE-A8C6-0B8ACE39EF62}" destId="{B03CEB01-620D-483F-A1CC-1D21424D32D3}" srcOrd="0" destOrd="0" presId="urn:microsoft.com/office/officeart/2018/2/layout/IconVerticalSolidList"/>
    <dgm:cxn modelId="{374A8765-3900-4887-B812-C7D37C1F9775}" srcId="{2DC0AF90-19F1-4F77-8865-93D401863A31}" destId="{BEF22358-2939-4B1B-95D3-8841BFE73367}" srcOrd="1" destOrd="0" parTransId="{8FEFD8A4-BE97-4B52-96FE-D37FFF312BA1}" sibTransId="{8C18BDA2-9FDA-4C61-8AAF-01D177C05E47}"/>
    <dgm:cxn modelId="{F5ACF58E-0952-4312-B741-9EFD6385598D}" type="presOf" srcId="{2DC0AF90-19F1-4F77-8865-93D401863A31}" destId="{29FA98E4-2036-41E1-A84A-209445D87830}" srcOrd="0" destOrd="0" presId="urn:microsoft.com/office/officeart/2018/2/layout/IconVerticalSolidList"/>
    <dgm:cxn modelId="{C1E6CAC1-4ED9-4D04-9C3A-2D1FCF9484C1}" type="presOf" srcId="{BEF22358-2939-4B1B-95D3-8841BFE73367}" destId="{BF7B5E5B-D514-4323-97EF-E70FBE685861}" srcOrd="0" destOrd="0" presId="urn:microsoft.com/office/officeart/2018/2/layout/IconVerticalSolidList"/>
    <dgm:cxn modelId="{E20595C4-A98A-433D-9F6B-B7F94BD8179E}" srcId="{2DC0AF90-19F1-4F77-8865-93D401863A31}" destId="{E8863C92-9492-42FE-A8C6-0B8ACE39EF62}" srcOrd="2" destOrd="0" parTransId="{D7A5BB10-8E7E-4076-9D10-B0799F977781}" sibTransId="{FAD9AB11-39E8-4C83-944C-E41E08AA5FFC}"/>
    <dgm:cxn modelId="{12F702DF-B833-4D4B-ACCF-398B8DFDA083}" type="presOf" srcId="{560E8E14-CA7D-40F4-B03C-EE19B25DCDB0}" destId="{8E51D34E-A5B3-4DC2-8E23-89D33AE949EC}" srcOrd="0" destOrd="0" presId="urn:microsoft.com/office/officeart/2018/2/layout/IconVerticalSolidList"/>
    <dgm:cxn modelId="{81AD8F99-E98B-4E2B-97C7-8ED9A20C93A5}" type="presParOf" srcId="{29FA98E4-2036-41E1-A84A-209445D87830}" destId="{6A19E95B-87F0-48E8-A24E-DA1170D61805}" srcOrd="0" destOrd="0" presId="urn:microsoft.com/office/officeart/2018/2/layout/IconVerticalSolidList"/>
    <dgm:cxn modelId="{E4F0BA6C-FB0B-4134-B4C9-453ED158546A}" type="presParOf" srcId="{6A19E95B-87F0-48E8-A24E-DA1170D61805}" destId="{0701B59C-211B-4239-9AAE-E26C1E0AFFEE}" srcOrd="0" destOrd="0" presId="urn:microsoft.com/office/officeart/2018/2/layout/IconVerticalSolidList"/>
    <dgm:cxn modelId="{3E51927A-18D8-4F2B-837D-3E0F70C8834C}" type="presParOf" srcId="{6A19E95B-87F0-48E8-A24E-DA1170D61805}" destId="{E5FBAE5D-F0DC-4BA5-A97D-BCD0CB11AEBF}" srcOrd="1" destOrd="0" presId="urn:microsoft.com/office/officeart/2018/2/layout/IconVerticalSolidList"/>
    <dgm:cxn modelId="{3BE60A18-4EAC-4237-ACD5-DE113F05915D}" type="presParOf" srcId="{6A19E95B-87F0-48E8-A24E-DA1170D61805}" destId="{0CF1BED3-3CA6-4B63-B1FE-D9D217FD8159}" srcOrd="2" destOrd="0" presId="urn:microsoft.com/office/officeart/2018/2/layout/IconVerticalSolidList"/>
    <dgm:cxn modelId="{2A42FF75-7F39-4AD8-96F4-E9DC7AA7EDC5}" type="presParOf" srcId="{6A19E95B-87F0-48E8-A24E-DA1170D61805}" destId="{8E51D34E-A5B3-4DC2-8E23-89D33AE949EC}" srcOrd="3" destOrd="0" presId="urn:microsoft.com/office/officeart/2018/2/layout/IconVerticalSolidList"/>
    <dgm:cxn modelId="{9FE06124-A292-445F-B266-1A0BCD5B36EC}" type="presParOf" srcId="{29FA98E4-2036-41E1-A84A-209445D87830}" destId="{2F7309FD-2343-46D9-90E5-FC4BEF265C2D}" srcOrd="1" destOrd="0" presId="urn:microsoft.com/office/officeart/2018/2/layout/IconVerticalSolidList"/>
    <dgm:cxn modelId="{C04764BB-9DA8-41FB-88E2-7680C2495FFA}" type="presParOf" srcId="{29FA98E4-2036-41E1-A84A-209445D87830}" destId="{29344EB6-FF03-4332-A129-4159233ECDE8}" srcOrd="2" destOrd="0" presId="urn:microsoft.com/office/officeart/2018/2/layout/IconVerticalSolidList"/>
    <dgm:cxn modelId="{4962E324-FFAE-426D-8FBF-66B3F1C81228}" type="presParOf" srcId="{29344EB6-FF03-4332-A129-4159233ECDE8}" destId="{044CF0EF-DF48-416B-87B2-093D60F5DA6B}" srcOrd="0" destOrd="0" presId="urn:microsoft.com/office/officeart/2018/2/layout/IconVerticalSolidList"/>
    <dgm:cxn modelId="{6ABD1325-D64D-4C21-973A-5DB2CF4D64BD}" type="presParOf" srcId="{29344EB6-FF03-4332-A129-4159233ECDE8}" destId="{02F2CA6C-4B48-4E9C-B867-15AA2A349773}" srcOrd="1" destOrd="0" presId="urn:microsoft.com/office/officeart/2018/2/layout/IconVerticalSolidList"/>
    <dgm:cxn modelId="{B28CADF6-8DD0-449F-B743-2B1457042F4E}" type="presParOf" srcId="{29344EB6-FF03-4332-A129-4159233ECDE8}" destId="{9D150812-0A15-4FBC-BF58-6DB17593B3CC}" srcOrd="2" destOrd="0" presId="urn:microsoft.com/office/officeart/2018/2/layout/IconVerticalSolidList"/>
    <dgm:cxn modelId="{BAAF0E91-06D0-4630-96D3-3FE906061ECA}" type="presParOf" srcId="{29344EB6-FF03-4332-A129-4159233ECDE8}" destId="{BF7B5E5B-D514-4323-97EF-E70FBE685861}" srcOrd="3" destOrd="0" presId="urn:microsoft.com/office/officeart/2018/2/layout/IconVerticalSolidList"/>
    <dgm:cxn modelId="{CD331FC7-9F3F-4A9E-8A89-A3E3B42EDF7B}" type="presParOf" srcId="{29FA98E4-2036-41E1-A84A-209445D87830}" destId="{8FB3FEA9-79C7-4F3A-9D85-0B691FAE6722}" srcOrd="3" destOrd="0" presId="urn:microsoft.com/office/officeart/2018/2/layout/IconVerticalSolidList"/>
    <dgm:cxn modelId="{8AC16512-3A93-412C-B9A0-254AD46DB27F}" type="presParOf" srcId="{29FA98E4-2036-41E1-A84A-209445D87830}" destId="{0CEABD38-5B97-4F27-A695-A23D423EA742}" srcOrd="4" destOrd="0" presId="urn:microsoft.com/office/officeart/2018/2/layout/IconVerticalSolidList"/>
    <dgm:cxn modelId="{8F349856-BE86-4DFE-9363-16BA78C28C28}" type="presParOf" srcId="{0CEABD38-5B97-4F27-A695-A23D423EA742}" destId="{9858DA65-D874-448A-B9A5-4E2F36383160}" srcOrd="0" destOrd="0" presId="urn:microsoft.com/office/officeart/2018/2/layout/IconVerticalSolidList"/>
    <dgm:cxn modelId="{CC6C3244-263F-46D2-9EC2-FE46CD597547}" type="presParOf" srcId="{0CEABD38-5B97-4F27-A695-A23D423EA742}" destId="{1BCFCA1C-2895-4510-B2E5-F7CCDD46FA35}" srcOrd="1" destOrd="0" presId="urn:microsoft.com/office/officeart/2018/2/layout/IconVerticalSolidList"/>
    <dgm:cxn modelId="{C13161ED-EEC0-40B2-9860-12FB5FA40312}" type="presParOf" srcId="{0CEABD38-5B97-4F27-A695-A23D423EA742}" destId="{93EDEC46-55F6-4DC0-9E67-2F39AAA4DCB9}" srcOrd="2" destOrd="0" presId="urn:microsoft.com/office/officeart/2018/2/layout/IconVerticalSolidList"/>
    <dgm:cxn modelId="{87C8BD8F-C529-47D2-9A69-B4AE241C22A7}" type="presParOf" srcId="{0CEABD38-5B97-4F27-A695-A23D423EA742}" destId="{B03CEB01-620D-483F-A1CC-1D21424D32D3}"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1B59C-211B-4239-9AAE-E26C1E0AFFEE}">
      <dsp:nvSpPr>
        <dsp:cNvPr id="0" name=""/>
        <dsp:cNvSpPr/>
      </dsp:nvSpPr>
      <dsp:spPr>
        <a:xfrm>
          <a:off x="0" y="531"/>
          <a:ext cx="10515600" cy="1242935"/>
        </a:xfrm>
        <a:prstGeom prst="roundRect">
          <a:avLst>
            <a:gd name="adj" fmla="val 1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dsp:style>
    </dsp:sp>
    <dsp:sp modelId="{E5FBAE5D-F0DC-4BA5-A97D-BCD0CB11AEBF}">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51D34E-A5B3-4DC2-8E23-89D33AE949EC}">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GB" sz="2800" b="0" i="0" kern="1200" dirty="0">
              <a:solidFill>
                <a:schemeClr val="bg1"/>
              </a:solidFill>
            </a:rPr>
            <a:t>Safeguarding patient confidentiality</a:t>
          </a:r>
          <a:endParaRPr lang="en-US" sz="2800" kern="1200" dirty="0">
            <a:solidFill>
              <a:schemeClr val="bg1"/>
            </a:solidFill>
          </a:endParaRPr>
        </a:p>
      </dsp:txBody>
      <dsp:txXfrm>
        <a:off x="1435590" y="531"/>
        <a:ext cx="9080009" cy="1242935"/>
      </dsp:txXfrm>
    </dsp:sp>
    <dsp:sp modelId="{044CF0EF-DF48-416B-87B2-093D60F5DA6B}">
      <dsp:nvSpPr>
        <dsp:cNvPr id="0" name=""/>
        <dsp:cNvSpPr/>
      </dsp:nvSpPr>
      <dsp:spPr>
        <a:xfrm>
          <a:off x="0" y="1554201"/>
          <a:ext cx="10515600" cy="1242935"/>
        </a:xfrm>
        <a:prstGeom prst="roundRect">
          <a:avLst>
            <a:gd name="adj" fmla="val 10000"/>
          </a:avLst>
        </a:prstGeom>
        <a:solidFill>
          <a:schemeClr val="accent1">
            <a:lumMod val="75000"/>
          </a:schemeClr>
        </a:solidFill>
        <a:ln>
          <a:noFill/>
        </a:ln>
        <a:effectLst/>
      </dsp:spPr>
      <dsp:style>
        <a:lnRef idx="0">
          <a:scrgbClr r="0" g="0" b="0"/>
        </a:lnRef>
        <a:fillRef idx="1">
          <a:scrgbClr r="0" g="0" b="0"/>
        </a:fillRef>
        <a:effectRef idx="0">
          <a:scrgbClr r="0" g="0" b="0"/>
        </a:effectRef>
        <a:fontRef idx="minor"/>
      </dsp:style>
    </dsp:sp>
    <dsp:sp modelId="{02F2CA6C-4B48-4E9C-B867-15AA2A349773}">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7B5E5B-D514-4323-97EF-E70FBE685861}">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GB" sz="2800" b="0" i="0" kern="1200" dirty="0">
              <a:solidFill>
                <a:schemeClr val="bg1"/>
              </a:solidFill>
            </a:rPr>
            <a:t>Establishing clear professional boundaries</a:t>
          </a:r>
          <a:endParaRPr lang="en-US" sz="2800" kern="1200" dirty="0">
            <a:solidFill>
              <a:schemeClr val="bg1"/>
            </a:solidFill>
          </a:endParaRPr>
        </a:p>
      </dsp:txBody>
      <dsp:txXfrm>
        <a:off x="1435590" y="1554201"/>
        <a:ext cx="9080009" cy="1242935"/>
      </dsp:txXfrm>
    </dsp:sp>
    <dsp:sp modelId="{9858DA65-D874-448A-B9A5-4E2F36383160}">
      <dsp:nvSpPr>
        <dsp:cNvPr id="0" name=""/>
        <dsp:cNvSpPr/>
      </dsp:nvSpPr>
      <dsp:spPr>
        <a:xfrm>
          <a:off x="0" y="3107870"/>
          <a:ext cx="10515600" cy="1242935"/>
        </a:xfrm>
        <a:prstGeom prst="roundRect">
          <a:avLst>
            <a:gd name="adj" fmla="val 1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1BCFCA1C-2895-4510-B2E5-F7CCDD46FA3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3CEB01-620D-483F-A1CC-1D21424D32D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244600">
            <a:lnSpc>
              <a:spcPct val="100000"/>
            </a:lnSpc>
            <a:spcBef>
              <a:spcPct val="0"/>
            </a:spcBef>
            <a:spcAft>
              <a:spcPct val="35000"/>
            </a:spcAft>
            <a:buNone/>
          </a:pPr>
          <a:r>
            <a:rPr lang="en-GB" sz="2800" b="0" i="0" kern="1200" dirty="0">
              <a:solidFill>
                <a:schemeClr val="bg1"/>
              </a:solidFill>
            </a:rPr>
            <a:t>Counteracting bias and ensuring objectivity</a:t>
          </a:r>
          <a:endParaRPr lang="en-US" sz="2800" kern="1200" dirty="0">
            <a:solidFill>
              <a:schemeClr val="bg1"/>
            </a:solidFill>
          </a:endParaRP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AE1F02-EF08-4141-8E9F-2BFDF4A67F49}" type="datetimeFigureOut">
              <a:rPr lang="en-US" smtClean="0"/>
              <a:t>7/16/24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481A8-5D60-B048-B277-5B947C848A31}" type="slidenum">
              <a:rPr lang="en-US" smtClean="0"/>
              <a:t>‹#›</a:t>
            </a:fld>
            <a:endParaRPr lang="en-US"/>
          </a:p>
        </p:txBody>
      </p:sp>
    </p:spTree>
    <p:extLst>
      <p:ext uri="{BB962C8B-B14F-4D97-AF65-F5344CB8AC3E}">
        <p14:creationId xmlns:p14="http://schemas.microsoft.com/office/powerpoint/2010/main" val="2576751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hcpc-uk.org/globalassets/standards/standard-of-conduct-performance-and-ethics/revised-standards-2023/revised-guidance-on-social-media.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b="1" dirty="0">
                <a:effectLst/>
                <a:latin typeface="Arial" panose="020B0604020202020204" pitchFamily="34" charset="0"/>
                <a:ea typeface="Aptos" panose="020B0004020202020204" pitchFamily="34" charset="0"/>
              </a:rPr>
              <a:t>Introduce the presenter and lesson.</a:t>
            </a:r>
          </a:p>
          <a:p>
            <a:pPr marL="285750" indent="-285750">
              <a:buFontTx/>
              <a:buChar char="-"/>
            </a:pPr>
            <a:r>
              <a:rPr lang="en-GB" sz="1800" b="1" dirty="0">
                <a:effectLst/>
                <a:latin typeface="Arial" panose="020B0604020202020204" pitchFamily="34" charset="0"/>
                <a:ea typeface="Aptos" panose="020B0004020202020204" pitchFamily="34" charset="0"/>
              </a:rPr>
              <a:t>Read presenter notes </a:t>
            </a:r>
          </a:p>
          <a:p>
            <a:pPr marL="285750" indent="-285750">
              <a:buFontTx/>
              <a:buChar char="-"/>
            </a:pP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Hi, and welcome to our presentation on "Navigating Social Media for Healthcare Students." As students on HCPC-regulated courses, it's crucial to ensure that our online activities align with professional expectations, allowing us to benefit from social media while avoiding any breaches of standards. The HCPC sets codes of practice for us all to follow, protecting the public.</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1</a:t>
            </a:fld>
            <a:endParaRPr lang="en-US"/>
          </a:p>
        </p:txBody>
      </p:sp>
    </p:spTree>
    <p:extLst>
      <p:ext uri="{BB962C8B-B14F-4D97-AF65-F5344CB8AC3E}">
        <p14:creationId xmlns:p14="http://schemas.microsoft.com/office/powerpoint/2010/main" val="4091964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Read presenter notes.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It is essential to maintain patient confidentiality to build patient trust. When interacting digitally, we handle patient information carefully and always obtain consent before sharing identifiable data. It is always best to never share information that can identify a service user or a carer (HCPC, 2024). Violating this trust can result in legal consequences and damage the relationship between the healthcare provider and the patient, highlighting the importance of being cautious online (HCPC, 2016; HCPC, 2017; Data Protection Act (2018) (DPA)).</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10</a:t>
            </a:fld>
            <a:endParaRPr lang="en-US"/>
          </a:p>
        </p:txBody>
      </p:sp>
    </p:spTree>
    <p:extLst>
      <p:ext uri="{BB962C8B-B14F-4D97-AF65-F5344CB8AC3E}">
        <p14:creationId xmlns:p14="http://schemas.microsoft.com/office/powerpoint/2010/main" val="65944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Read presenter notes.</a:t>
            </a:r>
          </a:p>
          <a:p>
            <a:pPr marL="285750" indent="-285750">
              <a:buFontTx/>
              <a:buChar char="-"/>
            </a:pP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As healthcare professionals, it is crucial to display honesty and integrity in our online activities (HCPC, 2016). Ensuring our communications are truthful, transparent, and absent of misleading information is essential and in line with HCPC professional standards (HCPC, 2016). Adhering to this ethical behaviour is vital for upholding public trust and bolstering the credibility of the healthcare profession. Remember, the DPA (2018) also applies, with implemented GDPR regulations, to ensure posts do not breach legislation.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Healthcare professionals must demonstrate honesty and integrity online (HCPC, 2016). It is essential to communicate truthfully and transparently and avoid misleading information following HCPC professional standards (HCPC, 2016). Upholding ethical conduct helps to maintain public trust and reinforces the credibility of healthcare (HCPC, 2024). It also means that you are providing disclaimers if you are working on any paid promotion, and you should consider whether paid promotion or advertising is appropriate - do your research (HCPC 2017; HCPC, 2024). Also, it is essential to gain permission before sharing work with intellectual property (such as copyright) and providing proper references to sources (Copyright, Designs and Patents Act (1988)).</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11</a:t>
            </a:fld>
            <a:endParaRPr lang="en-US"/>
          </a:p>
        </p:txBody>
      </p:sp>
    </p:spTree>
    <p:extLst>
      <p:ext uri="{BB962C8B-B14F-4D97-AF65-F5344CB8AC3E}">
        <p14:creationId xmlns:p14="http://schemas.microsoft.com/office/powerpoint/2010/main" val="143394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1" kern="100" dirty="0">
                <a:effectLst/>
                <a:latin typeface="Arial" panose="020B0604020202020204" pitchFamily="34" charset="0"/>
                <a:ea typeface="Aptos" panose="020B0004020202020204" pitchFamily="34" charset="0"/>
                <a:cs typeface="Times New Roman" panose="02020603050405020304" pitchFamily="18" charset="0"/>
              </a:rPr>
              <a:t>Ask the students to read the slide. Elaborate on “profile disclaimer” by using presenter notes.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1" kern="100" dirty="0">
                <a:effectLst/>
                <a:latin typeface="Arial" panose="020B0604020202020204" pitchFamily="34" charset="0"/>
                <a:ea typeface="Aptos" panose="020B0004020202020204" pitchFamily="34" charset="0"/>
                <a:cs typeface="Times New Roman" panose="02020603050405020304" pitchFamily="18" charset="0"/>
              </a:rPr>
              <a:t>Read only the first paragraph on presenter notes.</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Understand who can see your posts and know each social media channel's privacy settings. Assume anything you post online is visible to everyone (HCPC, 2017). If using social media for professional purposes, ensure the information is fair and accurate, including a disclaimer that views are yours and not your employer's own (HCPC, 2017).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Tips: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Include a disclaimer on your profile and posts: "Views are your own and do not represent your employer or anyone who contracts your services" (HCPC, 2017).</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Consider maintaining separate private and professional profiles (HCPC, 2017). </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Keep posts confidential: Information shared online can be quickly copied and redistributed (HCPC, 2017).</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Avoid using language that could be considered inappropriate or offensive (HCPC, 2017).</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Follow your employer's social media policy (HCPC, 2017).</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Most people use social media without issues; if in doubt, seek advice.</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12</a:t>
            </a:fld>
            <a:endParaRPr lang="en-US"/>
          </a:p>
        </p:txBody>
      </p:sp>
    </p:spTree>
    <p:extLst>
      <p:ext uri="{BB962C8B-B14F-4D97-AF65-F5344CB8AC3E}">
        <p14:creationId xmlns:p14="http://schemas.microsoft.com/office/powerpoint/2010/main" val="1193829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0000"/>
              </a:lnSpc>
              <a:spcBef>
                <a:spcPts val="0"/>
              </a:spcBef>
              <a:spcAft>
                <a:spcPts val="0"/>
              </a:spcAft>
              <a:buClrTx/>
              <a:buSzTx/>
              <a:buFontTx/>
              <a:buNone/>
              <a:tabLst/>
              <a:defRPr/>
            </a:pPr>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1" kern="100" dirty="0">
                <a:effectLst/>
                <a:latin typeface="Arial" panose="020B0604020202020204" pitchFamily="34" charset="0"/>
                <a:ea typeface="Aptos" panose="020B0004020202020204" pitchFamily="34" charset="0"/>
                <a:cs typeface="Times New Roman" panose="02020603050405020304" pitchFamily="18" charset="0"/>
              </a:rPr>
              <a:t>Allow students 5 minutes to scan and complete the summary quiz by using the QR code. QR code should be left on the screen throughout. This will consolidate the learning that has taken place by assessing the learning outcomes.</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457200"/>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By adhering to these guidelines and best practices, healthcare professionals can navigate social media effectively, benefiting from its advantages while maintaining professional standards and public trust.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rPr>
              <a:t>We now have a quick quiz that you can scan the QR code to test your knowledge during the session.</a:t>
            </a:r>
            <a:r>
              <a:rPr lang="en-GB" dirty="0">
                <a:effectLst/>
              </a:rPr>
              <a:t> </a:t>
            </a:r>
            <a:endParaRPr lang="en-US" dirty="0"/>
          </a:p>
        </p:txBody>
      </p:sp>
      <p:sp>
        <p:nvSpPr>
          <p:cNvPr id="4" name="Slide Number Placeholder 3"/>
          <p:cNvSpPr>
            <a:spLocks noGrp="1"/>
          </p:cNvSpPr>
          <p:nvPr>
            <p:ph type="sldNum" sz="quarter" idx="5"/>
          </p:nvPr>
        </p:nvSpPr>
        <p:spPr/>
        <p:txBody>
          <a:bodyPr/>
          <a:lstStyle/>
          <a:p>
            <a:fld id="{BF0481A8-5D60-B048-B277-5B947C848A31}" type="slidenum">
              <a:rPr lang="en-US" smtClean="0"/>
              <a:t>13</a:t>
            </a:fld>
            <a:endParaRPr lang="en-US"/>
          </a:p>
        </p:txBody>
      </p:sp>
    </p:spTree>
    <p:extLst>
      <p:ext uri="{BB962C8B-B14F-4D97-AF65-F5344CB8AC3E}">
        <p14:creationId xmlns:p14="http://schemas.microsoft.com/office/powerpoint/2010/main" val="3128235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b="1" dirty="0">
                <a:effectLst/>
                <a:latin typeface="Arial" panose="020B0604020202020204" pitchFamily="34" charset="0"/>
                <a:ea typeface="Aptos" panose="020B0004020202020204" pitchFamily="34" charset="0"/>
              </a:rPr>
              <a:t>Provided for student information. </a:t>
            </a:r>
          </a:p>
          <a:p>
            <a:pPr marL="285750" indent="-285750">
              <a:buFontTx/>
              <a:buChar char="-"/>
            </a:pPr>
            <a:r>
              <a:rPr lang="en-GB" sz="1800" b="1" dirty="0">
                <a:effectLst/>
                <a:latin typeface="Arial" panose="020B0604020202020204" pitchFamily="34" charset="0"/>
                <a:ea typeface="Aptos" panose="020B0004020202020204" pitchFamily="34" charset="0"/>
              </a:rPr>
              <a:t>Tell students where they can find the guidelines for social media on the HCPC website. </a:t>
            </a:r>
          </a:p>
          <a:p>
            <a:pPr marL="285750" indent="-285750">
              <a:buFontTx/>
              <a:buChar char="-"/>
            </a:pP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You can access the social media advice on the HCPC website, and we also recommend familiarising yourself with the HCPC Student Codes of Practice. We will leave a link for this on the end slide. Thank you for listening.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References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Legislation: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Data Protection Act (2018).</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Copyright, Designs and Patents Act (1988).</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Sources: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(2016).</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Standards of conduct, performance and ethics</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Health and Care Professions Council. Retrieved June 5, 2024, from https://</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www.hcpc-uk.org</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globalassets</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/resources/standards/standards-of-conduct-performance-and-</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ethics.pdf</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(2017).</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Guidance on social media</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Health and Care Professions Council. Retrieved June 5, 2024, from https://</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www.hcpc-uk.org</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globalassets</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/resources/guidance/guidance-on-social-</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media.pdf</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(2023, October 5). </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Equality, diversity and inclusion</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Health and Care Professions Council. Retrieved June 5, 2024, from https://</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www.hcpc-uk.org</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/standards/standards-of-proficiency/revisions-to-the-standards-of-proficiency/equality-diversity-and-inclusion/.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(2024, September 1). Guidance on social media. Health and Care Professions Council. Retrieved June 5, 2024, from </a:t>
            </a:r>
            <a:r>
              <a:rPr lang="en-GB" sz="1800" kern="100" dirty="0">
                <a:effectLst/>
                <a:latin typeface="Aptos" panose="020B0004020202020204" pitchFamily="34" charset="0"/>
                <a:ea typeface="Aptos" panose="020B0004020202020204" pitchFamily="34" charset="0"/>
                <a:cs typeface="Times New Roman" panose="02020603050405020304" pitchFamily="18" charset="0"/>
                <a:hlinkClick r:id="rId3"/>
              </a:rPr>
              <a:t>https://www.hcpc-uk.org/globalassets/standards/standard-of-conduct-performance-and-ethics/revised-standards-2023/revised-guidance-on-social-media.pdf.</a:t>
            </a: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Guerra, F., Linz, D., Garcia, R.,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Kommata</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V.,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Kosiuk</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J., Chun, J.,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Boveda</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S., &amp; Duncker, D. (2022). The use of social media for professional purposes by healthcare professionals: The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intEHRAct</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survey. </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EP </a:t>
            </a:r>
            <a:r>
              <a:rPr lang="en-GB" sz="1800" i="1"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Europace</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24</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(4), 691–696. https://</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doi.org</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/10.1093/</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europace</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/euab244.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14</a:t>
            </a:fld>
            <a:endParaRPr lang="en-US"/>
          </a:p>
        </p:txBody>
      </p:sp>
    </p:spTree>
    <p:extLst>
      <p:ext uri="{BB962C8B-B14F-4D97-AF65-F5344CB8AC3E}">
        <p14:creationId xmlns:p14="http://schemas.microsoft.com/office/powerpoint/2010/main" val="117202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b="1" dirty="0">
                <a:effectLst/>
                <a:latin typeface="Arial" panose="020B0604020202020204" pitchFamily="34" charset="0"/>
                <a:ea typeface="Aptos" panose="020B0004020202020204" pitchFamily="34" charset="0"/>
              </a:rPr>
              <a:t>Read presenter notes. </a:t>
            </a:r>
            <a:endParaRPr lang="en-GB" sz="1800" b="1" kern="0" dirty="0">
              <a:solidFill>
                <a:srgbClr val="0E101A"/>
              </a:solidFill>
              <a:effectLst/>
              <a:latin typeface="Arial" panose="020B0604020202020204" pitchFamily="34" charset="0"/>
              <a:ea typeface="Aptos" panose="020B0004020202020204" pitchFamily="34" charset="0"/>
              <a:cs typeface="Times New Roman" panose="02020603050405020304" pitchFamily="18" charset="0"/>
            </a:endParaRPr>
          </a:p>
          <a:p>
            <a:pPr marL="285750" indent="-285750">
              <a:buFontTx/>
              <a:buChar char="-"/>
            </a:pPr>
            <a:endPar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Tx/>
              <a:buChar char="-"/>
            </a:pPr>
            <a:r>
              <a:rPr lang="en-GB" sz="1800" b="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Learning Outcomes:</a:t>
            </a:r>
            <a:endParaRPr lang="en-GB" sz="1800" b="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Identify the benefits and risks of social media for healthcare professionals.</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Develop knowledge of HCPC social media guidelines.</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Gain actionable tips for managing your online presence.</a:t>
            </a:r>
            <a:endParaRPr lang="en-GB" sz="1800" kern="100" dirty="0">
              <a:solidFill>
                <a:srgbClr val="0E101A"/>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2</a:t>
            </a:fld>
            <a:endParaRPr lang="en-US"/>
          </a:p>
        </p:txBody>
      </p:sp>
    </p:spTree>
    <p:extLst>
      <p:ext uri="{BB962C8B-B14F-4D97-AF65-F5344CB8AC3E}">
        <p14:creationId xmlns:p14="http://schemas.microsoft.com/office/powerpoint/2010/main" val="2931456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The HCPC's Standards of Conduct, Performance, and Ethics form the foundation of our professional practice. (Health and Care Professions Council (HCPC), 2016; HCPC, 2023). These guidelines dictate how we interact with patients, colleagues, and the community, ensuring we operate ethically. Regularly reviewing these standards on the HCPC website keeps us aligned with the evolving landscape of healthcare ethics and regulations (HCPC, 2024).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3</a:t>
            </a:fld>
            <a:endParaRPr lang="en-US"/>
          </a:p>
        </p:txBody>
      </p:sp>
    </p:spTree>
    <p:extLst>
      <p:ext uri="{BB962C8B-B14F-4D97-AF65-F5344CB8AC3E}">
        <p14:creationId xmlns:p14="http://schemas.microsoft.com/office/powerpoint/2010/main" val="2031724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1" dirty="0">
                <a:effectLst/>
                <a:latin typeface="Arial" panose="020B0604020202020204" pitchFamily="34" charset="0"/>
                <a:ea typeface="Aptos" panose="020B0004020202020204" pitchFamily="34" charset="0"/>
              </a:rPr>
              <a:t>Ask students for potential benefits of social media for healthcare professionals.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1" dirty="0">
                <a:effectLst/>
                <a:latin typeface="Arial" panose="020B0604020202020204" pitchFamily="34" charset="0"/>
                <a:ea typeface="Aptos" panose="020B0004020202020204" pitchFamily="34" charset="0"/>
              </a:rPr>
              <a:t>Read presenter notes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800" b="1" dirty="0">
              <a:effectLst/>
              <a:latin typeface="Arial" panose="020B0604020202020204" pitchFamily="34" charset="0"/>
              <a:ea typeface="Aptos" panose="020B0004020202020204" pitchFamily="34" charset="0"/>
            </a:endParaRPr>
          </a:p>
          <a:p>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Social media is a powerful tool that has transformed communication within healthcare (HCPC, 2017; HCPC, 2024). Platforms like LinkedIn and X (formerly Twitter) facilitate education, collaboration, and professional visibility. You'll find you're just a click away from engaging with senior healthcare professionals and observing their activities. A study even suggests approximately 64% of clinicians use social media for professional purposes (Guerra et al., 2022).</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Social media's role extends beyond personal use to professional development and patient engagement (HCPC, 2024). It offers continuous learning opportunities, public health advocacy, and professional networking (HCPC, 2017). However, using social media effectively requires balancing it with HCPC standards, preserving the profession's integrity and trust (HCPC, 2016).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4</a:t>
            </a:fld>
            <a:endParaRPr lang="en-US"/>
          </a:p>
        </p:txBody>
      </p:sp>
    </p:spTree>
    <p:extLst>
      <p:ext uri="{BB962C8B-B14F-4D97-AF65-F5344CB8AC3E}">
        <p14:creationId xmlns:p14="http://schemas.microsoft.com/office/powerpoint/2010/main" val="3907240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While social media offers many benefits, it also poses challenges such as maintaining confidentiality, managing professional boundaries, and balancing personal beliefs. A single misstep can damage patient trust and professional credibility, highlighting the need for careful use of social media (HCPC, 2024).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5</a:t>
            </a:fld>
            <a:endParaRPr lang="en-US"/>
          </a:p>
        </p:txBody>
      </p:sp>
    </p:spTree>
    <p:extLst>
      <p:ext uri="{BB962C8B-B14F-4D97-AF65-F5344CB8AC3E}">
        <p14:creationId xmlns:p14="http://schemas.microsoft.com/office/powerpoint/2010/main" val="663527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b="1" dirty="0">
                <a:effectLst/>
                <a:latin typeface="Arial" panose="020B0604020202020204" pitchFamily="34" charset="0"/>
                <a:ea typeface="Aptos" panose="020B0004020202020204" pitchFamily="34" charset="0"/>
              </a:rPr>
              <a:t>Read presenter notes.</a:t>
            </a:r>
            <a:r>
              <a:rPr lang="en-GB" sz="2800" b="1" dirty="0">
                <a:effectLst/>
              </a:rPr>
              <a:t> </a:t>
            </a:r>
          </a:p>
          <a:p>
            <a:pPr marL="285750" indent="-285750">
              <a:buFontTx/>
              <a:buChar char="-"/>
            </a:pP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Our online presence reflects our professional identity and must adhere to the same HCPC standards that guide our offline behaviour (HCPC, 2017; HCPC, 2024). This continuity emphasises the importance of integrity and professionalism in all mediums. Our digital footprint is permanent, making foresight and discretion essential in online activities (HCPC, 2024).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6</a:t>
            </a:fld>
            <a:endParaRPr lang="en-US"/>
          </a:p>
        </p:txBody>
      </p:sp>
    </p:spTree>
    <p:extLst>
      <p:ext uri="{BB962C8B-B14F-4D97-AF65-F5344CB8AC3E}">
        <p14:creationId xmlns:p14="http://schemas.microsoft.com/office/powerpoint/2010/main" val="243509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1" dirty="0">
                <a:effectLst/>
                <a:latin typeface="Arial" panose="020B0604020202020204" pitchFamily="34" charset="0"/>
                <a:ea typeface="Aptos" panose="020B0004020202020204" pitchFamily="34" charset="0"/>
              </a:rPr>
              <a:t>Read presenter notes.</a:t>
            </a:r>
            <a:r>
              <a:rPr lang="en-GB" sz="2800" b="1" dirty="0">
                <a:effectLst/>
              </a:rPr>
              <a:t> </a:t>
            </a: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We must actively challenge discrimination and bias, ensuring equitable treatment and access for all, including our digital interactions (HCPC, 2024). Upholding values of respect, inclusivity, and non-discrimination online reflects the core of HCPC standards, fostering an inclusive healthcare environment (HCPC, 2023).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7</a:t>
            </a:fld>
            <a:endParaRPr lang="en-US"/>
          </a:p>
        </p:txBody>
      </p:sp>
    </p:spTree>
    <p:extLst>
      <p:ext uri="{BB962C8B-B14F-4D97-AF65-F5344CB8AC3E}">
        <p14:creationId xmlns:p14="http://schemas.microsoft.com/office/powerpoint/2010/main" val="116593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GB" sz="1800" b="1" dirty="0">
                <a:effectLst/>
                <a:latin typeface="Arial" panose="020B0604020202020204" pitchFamily="34" charset="0"/>
                <a:ea typeface="Aptos" panose="020B0004020202020204" pitchFamily="34" charset="0"/>
              </a:rPr>
              <a:t>Ask students what they would do if a service user messaged or requested them on a personal social media account. Explain ways to deal with this: update account privacy settings, don’t accept any friend requests or messages, if needed seek advice from relevant staff, if action is needed consider the use of a secure professional email. </a:t>
            </a:r>
          </a:p>
          <a:p>
            <a:pPr marL="285750" indent="-285750">
              <a:buFontTx/>
              <a:buChar char="-"/>
            </a:pPr>
            <a:r>
              <a:rPr lang="en-GB" sz="1800" b="1" dirty="0">
                <a:effectLst/>
                <a:latin typeface="Arial" panose="020B0604020202020204" pitchFamily="34" charset="0"/>
                <a:ea typeface="Aptos" panose="020B0004020202020204" pitchFamily="34" charset="0"/>
              </a:rPr>
              <a:t>Read presenter notes.</a:t>
            </a:r>
            <a:r>
              <a:rPr lang="en-GB" sz="2800" b="1" dirty="0">
                <a:effectLst/>
              </a:rPr>
              <a:t> </a:t>
            </a:r>
          </a:p>
          <a:p>
            <a:pPr marL="285750" indent="-285750">
              <a:buFontTx/>
              <a:buChar char="-"/>
            </a:pP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Maintaining clear professional boundaries online is crucial (HCPC, 2017; HCPC, 2024). Strategies like separate professional and personal accounts help protect these boundaries, ensuring our online conduct remains appropriate and respectful (HCPC, 2017; HCPC, 2024). Maintaining appropriate boundaries on social media, as in any other form of communication, is essential. Always communicate with service users professionally (HCPC, 2017). Discuss it with your employer if you contact service users directly using this account (HCPC, 2017; HCPC, 2024). Be cautious if service users try to contact you through your account (HCPC, 2017). Refusing friend requests and clarifying that mixing social and professional relationships is inappropriate (HCPC, 2017; HCPC, 2024). If follow-up is needed, use a more “secure communication channel, such as your professional email” (HCPC, 2017).</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8</a:t>
            </a:fld>
            <a:endParaRPr lang="en-US"/>
          </a:p>
        </p:txBody>
      </p:sp>
    </p:spTree>
    <p:extLst>
      <p:ext uri="{BB962C8B-B14F-4D97-AF65-F5344CB8AC3E}">
        <p14:creationId xmlns:p14="http://schemas.microsoft.com/office/powerpoint/2010/main" val="1704051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Effective communication is a cornerstone of healthcare, requiring the same professionalism online as in person (HCPC, 2017; HCPC, 2024). Our commitment to accuracy, evidence-based information, and confidentiality must remain strong when engaging on social media (HCPC, 2017; HCPC, 2024). These principles guide our interactions, reinforcing the trust and confidence that patients and public have in us. (HCPC, 2016).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0481A8-5D60-B048-B277-5B947C848A31}" type="slidenum">
              <a:rPr lang="en-US" smtClean="0"/>
              <a:t>9</a:t>
            </a:fld>
            <a:endParaRPr lang="en-US"/>
          </a:p>
        </p:txBody>
      </p:sp>
    </p:spTree>
    <p:extLst>
      <p:ext uri="{BB962C8B-B14F-4D97-AF65-F5344CB8AC3E}">
        <p14:creationId xmlns:p14="http://schemas.microsoft.com/office/powerpoint/2010/main" val="1749590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B798D-C932-5DFB-0977-9679547394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62D191-F836-6DD4-C0B7-2A04FEE67D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33F89E-1582-8F71-6E7D-5A931E8A4CC8}"/>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5" name="Footer Placeholder 4">
            <a:extLst>
              <a:ext uri="{FF2B5EF4-FFF2-40B4-BE49-F238E27FC236}">
                <a16:creationId xmlns:a16="http://schemas.microsoft.com/office/drawing/2014/main" id="{3BD6CB7F-0CBD-6EF0-9C64-333B4B211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22684-D34E-6882-71F9-6C3A5BDB5EAA}"/>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2169123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397D-B904-257B-C7E4-CE49B1E6A24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02009AC-BB33-F095-3B6C-67D862B32AE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09A33B-6061-7C0F-EA55-8831C7B5462E}"/>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5" name="Footer Placeholder 4">
            <a:extLst>
              <a:ext uri="{FF2B5EF4-FFF2-40B4-BE49-F238E27FC236}">
                <a16:creationId xmlns:a16="http://schemas.microsoft.com/office/drawing/2014/main" id="{1A841811-48A2-B3FA-3AEB-CEF3E65CB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E35CB-04D1-3920-D216-3D8DE101F7FB}"/>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1454102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15C295-6010-9C7D-65D9-9A794EF0E9E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7E588D-85B3-A85F-136A-8B11E20EAF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868FC4-C4DD-5AFF-8979-06BDE5E63753}"/>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5" name="Footer Placeholder 4">
            <a:extLst>
              <a:ext uri="{FF2B5EF4-FFF2-40B4-BE49-F238E27FC236}">
                <a16:creationId xmlns:a16="http://schemas.microsoft.com/office/drawing/2014/main" id="{646AED86-C740-B909-CD58-AA9CBF62C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B43D56-2781-E3F3-C71A-BE38833F7D26}"/>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298139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D9766-AA37-B650-4803-8B14733BFB9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788527-B8B1-F90B-D208-6F75EB2E844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5D090E-F55B-F041-625C-A9163D82B07B}"/>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5" name="Footer Placeholder 4">
            <a:extLst>
              <a:ext uri="{FF2B5EF4-FFF2-40B4-BE49-F238E27FC236}">
                <a16:creationId xmlns:a16="http://schemas.microsoft.com/office/drawing/2014/main" id="{C6854C50-D0F5-7BFB-5A46-0CBB855B1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550BD-C738-98C4-F626-9946A92D0AD6}"/>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2006071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3A73-173A-4B8F-F8D9-7F59810696B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961CFF9-4A5D-454A-25D4-15BAD271D9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864870-D69F-C366-9CB6-0337E0B70F5C}"/>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5" name="Footer Placeholder 4">
            <a:extLst>
              <a:ext uri="{FF2B5EF4-FFF2-40B4-BE49-F238E27FC236}">
                <a16:creationId xmlns:a16="http://schemas.microsoft.com/office/drawing/2014/main" id="{6162FFAA-9705-7CF5-D063-DC04AB3DF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5A9E97-F647-A1A5-7920-6E48EEB57E34}"/>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294022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1BE52-47B0-C096-D0BF-D6E014399D0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BB94CF-42B4-605E-75B4-01366CAE24F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FB5967B-E1A1-951D-0733-DF552163599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2F6E9-477C-0C41-6D1E-934964935E96}"/>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6" name="Footer Placeholder 5">
            <a:extLst>
              <a:ext uri="{FF2B5EF4-FFF2-40B4-BE49-F238E27FC236}">
                <a16:creationId xmlns:a16="http://schemas.microsoft.com/office/drawing/2014/main" id="{A9E05AA7-BFBE-D18D-E085-B097ED00F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7B4F56-8B81-7152-2E79-09CD88368D13}"/>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4172876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99376-399E-FF9C-4A23-9D2973FF22E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7DA95D-DAF7-9E4F-AFF2-F36A1BF08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03F9563-7AAA-88C6-7678-275AE8509D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7CEAD0-86B7-47AF-C891-BC173D9036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A7939F9-CD91-8B79-7E9D-89D4AF83E83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52C4669-6131-F0DC-0845-5CEC572A324B}"/>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8" name="Footer Placeholder 7">
            <a:extLst>
              <a:ext uri="{FF2B5EF4-FFF2-40B4-BE49-F238E27FC236}">
                <a16:creationId xmlns:a16="http://schemas.microsoft.com/office/drawing/2014/main" id="{EDC5F9B8-1F2F-E4C3-539F-48B6697D33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BE80B5-8CD0-81E1-BFAF-C2E09A34473E}"/>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125564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94D35-7AF5-2C47-4705-AC957042C63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F155528-57DE-EDED-32A4-0C099551F396}"/>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4" name="Footer Placeholder 3">
            <a:extLst>
              <a:ext uri="{FF2B5EF4-FFF2-40B4-BE49-F238E27FC236}">
                <a16:creationId xmlns:a16="http://schemas.microsoft.com/office/drawing/2014/main" id="{2C08C3FB-59A6-3E82-C5E4-68A7523C65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F4C687-8D42-97E3-3BDF-DC91DDDB6952}"/>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1373208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6C8822-9CAD-247A-A6F9-8A598BA43B6F}"/>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3" name="Footer Placeholder 2">
            <a:extLst>
              <a:ext uri="{FF2B5EF4-FFF2-40B4-BE49-F238E27FC236}">
                <a16:creationId xmlns:a16="http://schemas.microsoft.com/office/drawing/2014/main" id="{37139C9F-0B7C-E455-06BC-3BB8D4AEE7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F05AA9-ECF9-6F69-0B9C-1590861600B4}"/>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3837270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F3A2-CDB8-16E5-0D19-D6C940B21A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8BEDDA8-702F-A049-8E3E-B7DCEE0A28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790FEB-B95A-53AB-EAEE-925B01EC7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963A32-1FE2-8174-B29F-54B6F97F6512}"/>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6" name="Footer Placeholder 5">
            <a:extLst>
              <a:ext uri="{FF2B5EF4-FFF2-40B4-BE49-F238E27FC236}">
                <a16:creationId xmlns:a16="http://schemas.microsoft.com/office/drawing/2014/main" id="{88BB5D18-DC8C-3B61-D850-E902ADF90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08ED85-9FB2-6EF1-254D-2939F8FE4D06}"/>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4053555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DD5A-21F9-F3C5-7DD8-E4A5EA5C38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F942B41-4D35-9C2D-0971-CA0AD53596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B206F8-A27A-A5F7-58BA-FBE3EAC2C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14C5BB-9B5C-DDCE-2E8E-86FB1D271F8E}"/>
              </a:ext>
            </a:extLst>
          </p:cNvPr>
          <p:cNvSpPr>
            <a:spLocks noGrp="1"/>
          </p:cNvSpPr>
          <p:nvPr>
            <p:ph type="dt" sz="half" idx="10"/>
          </p:nvPr>
        </p:nvSpPr>
        <p:spPr/>
        <p:txBody>
          <a:bodyPr/>
          <a:lstStyle/>
          <a:p>
            <a:fld id="{45D1261B-17F8-0D4B-8340-24A06074C5DD}" type="datetimeFigureOut">
              <a:rPr lang="en-US" smtClean="0"/>
              <a:t>7/16/24</a:t>
            </a:fld>
            <a:endParaRPr lang="en-US"/>
          </a:p>
        </p:txBody>
      </p:sp>
      <p:sp>
        <p:nvSpPr>
          <p:cNvPr id="6" name="Footer Placeholder 5">
            <a:extLst>
              <a:ext uri="{FF2B5EF4-FFF2-40B4-BE49-F238E27FC236}">
                <a16:creationId xmlns:a16="http://schemas.microsoft.com/office/drawing/2014/main" id="{A139DEB8-FE2A-BA6B-0642-B58555FE32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033C16-8D32-3566-6D2F-190AC07CD08C}"/>
              </a:ext>
            </a:extLst>
          </p:cNvPr>
          <p:cNvSpPr>
            <a:spLocks noGrp="1"/>
          </p:cNvSpPr>
          <p:nvPr>
            <p:ph type="sldNum" sz="quarter" idx="12"/>
          </p:nvPr>
        </p:nvSpPr>
        <p:spPr/>
        <p:txBody>
          <a:bodyPr/>
          <a:lstStyle/>
          <a:p>
            <a:fld id="{833EFC97-0B03-3140-AF15-CBD3FB20DF53}" type="slidenum">
              <a:rPr lang="en-US" smtClean="0"/>
              <a:t>‹#›</a:t>
            </a:fld>
            <a:endParaRPr lang="en-US"/>
          </a:p>
        </p:txBody>
      </p:sp>
    </p:spTree>
    <p:extLst>
      <p:ext uri="{BB962C8B-B14F-4D97-AF65-F5344CB8AC3E}">
        <p14:creationId xmlns:p14="http://schemas.microsoft.com/office/powerpoint/2010/main" val="3366507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F7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AEAAB3-9994-C3B5-2EAA-92B0F94F7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1883BFB-BBC3-2A14-6450-16523C720A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9A1A54E-1D50-1971-742F-532C638F2A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1261B-17F8-0D4B-8340-24A06074C5DD}" type="datetimeFigureOut">
              <a:rPr lang="en-US" smtClean="0"/>
              <a:t>7/16/24</a:t>
            </a:fld>
            <a:endParaRPr lang="en-US"/>
          </a:p>
        </p:txBody>
      </p:sp>
      <p:sp>
        <p:nvSpPr>
          <p:cNvPr id="5" name="Footer Placeholder 4">
            <a:extLst>
              <a:ext uri="{FF2B5EF4-FFF2-40B4-BE49-F238E27FC236}">
                <a16:creationId xmlns:a16="http://schemas.microsoft.com/office/drawing/2014/main" id="{374DF72B-1BC7-648C-C6E1-1EF4C4D0C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C687BF-6D0B-B3B6-03B5-5B71AA82D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EFC97-0B03-3140-AF15-CBD3FB20DF53}" type="slidenum">
              <a:rPr lang="en-US" smtClean="0"/>
              <a:t>‹#›</a:t>
            </a:fld>
            <a:endParaRPr lang="en-US"/>
          </a:p>
        </p:txBody>
      </p:sp>
    </p:spTree>
    <p:extLst>
      <p:ext uri="{BB962C8B-B14F-4D97-AF65-F5344CB8AC3E}">
        <p14:creationId xmlns:p14="http://schemas.microsoft.com/office/powerpoint/2010/main" val="93779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image" Target="../media/image16.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hyperlink" Target="https://www.hcpc-uk.org/globalassets/resources/standards/standards-of-conduct-performance-and-ethics.pdf" TargetMode="External"/><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hyperlink" Target="https://www.hcpc-uk.org/globalassets/resources/standards/standards-of-conduct-performance-and-ethics.pdf" TargetMode="External"/><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hcpc-uk.org/globalassets/resources/guidance/guidance-on-social-media.pdf" TargetMode="External"/><Relationship Id="rId3" Type="http://schemas.openxmlformats.org/officeDocument/2006/relationships/audio" Target="../media/media12.m4a"/><Relationship Id="rId7" Type="http://schemas.openxmlformats.org/officeDocument/2006/relationships/hyperlink" Target="https://www.hcpc-uk.org/globalassets/resources/standards/standards-of-conduct-performance-and-ethics.pdf" TargetMode="External"/><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8.png"/><Relationship Id="rId5" Type="http://schemas.openxmlformats.org/officeDocument/2006/relationships/notesSlide" Target="../notesSlides/notesSlide12.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hyperlink" Target="https://www.hcpc-uk.org/globalassets/standards/standard-of-conduct-performance-and-ethics/revised-standards-2023/revised-guidance-on-social-media.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hcpc-uk.org/globalassets/resources/guidance/guidance-on-social-media.pdf" TargetMode="External"/><Relationship Id="rId3" Type="http://schemas.openxmlformats.org/officeDocument/2006/relationships/slideLayout" Target="../slideLayouts/slideLayout1.xml"/><Relationship Id="rId7" Type="http://schemas.openxmlformats.org/officeDocument/2006/relationships/hyperlink" Target="https://www.hcpc-uk.org/globalassets/resources/standards/standards-of-conduct-performance-and-ethics.pdf" TargetMode="External"/><Relationship Id="rId12"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1.wdp"/><Relationship Id="rId11" Type="http://schemas.openxmlformats.org/officeDocument/2006/relationships/hyperlink" Target="https://doi.org/10.1093/europace/euab244" TargetMode="External"/><Relationship Id="rId5" Type="http://schemas.openxmlformats.org/officeDocument/2006/relationships/image" Target="../media/image1.png"/><Relationship Id="rId10" Type="http://schemas.openxmlformats.org/officeDocument/2006/relationships/hyperlink" Target="https://www.hcpc-uk.org/globalassets/standards/standard-of-conduct-performance-and-ethics/revised-standards-2023/revised-guidance-on-social-media.pdf." TargetMode="External"/><Relationship Id="rId4" Type="http://schemas.openxmlformats.org/officeDocument/2006/relationships/notesSlide" Target="../notesSlides/notesSlide14.xml"/><Relationship Id="rId9" Type="http://schemas.openxmlformats.org/officeDocument/2006/relationships/hyperlink" Target="https://www.hcpc-uk.org/standards/standards-of-proficiency/revisions-to-the-standards-of-proficiency/equality-diversity-and-inclus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microsoft.com/office/2007/relationships/hdphoto" Target="../media/hdphoto1.wdp"/><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https://www.hcpc-uk.org/globalassets/standards/standard-of-conduct-performance-and-ethics/revised-standards-2023/revised-guidance-on-social-media.pdf" TargetMode="External"/><Relationship Id="rId3" Type="http://schemas.openxmlformats.org/officeDocument/2006/relationships/audio" Target="../media/media3.m4a"/><Relationship Id="rId7" Type="http://schemas.openxmlformats.org/officeDocument/2006/relationships/hyperlink" Target="https://www.hcpc-uk.org/globalassets/resources/guidance/guidance-on-social-media.pdf" TargetMode="Externa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3.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hyperlink" Target="https://www.hcpc-uk.org/globalassets/resources/guidance/guidance-on-social-media.pdf" TargetMode="External"/><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5.m4a"/><Relationship Id="rId7" Type="http://schemas.openxmlformats.org/officeDocument/2006/relationships/diagramLayout" Target="../diagrams/layout1.xm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5.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hyperlink" Target="https://www.hcpc-uk.org/globalassets/standards/standard-of-conduct-performance-and-ethics/revised-standards-2023/revised-guidance-on-social-media.pdf" TargetMode="External"/><Relationship Id="rId3" Type="http://schemas.openxmlformats.org/officeDocument/2006/relationships/audio" Target="../media/media6.m4a"/><Relationship Id="rId7" Type="http://schemas.openxmlformats.org/officeDocument/2006/relationships/hyperlink" Target="https://www.hcpc-uk.org/globalassets/resources/guidance/guidance-on-social-media.pdf" TargetMode="Externa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6.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www.hcpc-uk.org/globalassets/resources/guidance/guidance-on-social-media.pdf" TargetMode="External"/><Relationship Id="rId3" Type="http://schemas.openxmlformats.org/officeDocument/2006/relationships/audio" Target="../media/media7.m4a"/><Relationship Id="rId7" Type="http://schemas.openxmlformats.org/officeDocument/2006/relationships/hyperlink" Target="https://www.hcpc-uk.org/standards/standards-of-proficiency/revisions-to-the-standards-of-proficiency/equality-diversity-and-inclusion/" TargetMode="External"/><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notesSlide" Target="../notesSlides/notesSlide7.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hyperlink" Target="https://www.hcpc-uk.org/globalassets/standards/standard-of-conduct-performance-and-ethics/revised-standards-2023/revised-guidance-on-social-media.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hcpc-uk.org/globalassets/standards/standard-of-conduct-performance-and-ethics/revised-standards-2023/revised-guidance-on-social-media.pdf" TargetMode="External"/><Relationship Id="rId3" Type="http://schemas.openxmlformats.org/officeDocument/2006/relationships/audio" Target="../media/media8.m4a"/><Relationship Id="rId7" Type="http://schemas.openxmlformats.org/officeDocument/2006/relationships/hyperlink" Target="https://www.hcpc-uk.org/globalassets/resources/guidance/guidance-on-social-media.pdf" TargetMode="External"/><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notesSlide" Target="../notesSlides/notesSlide8.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www.hcpc-uk.org/globalassets/resources/standards/standards-of-conduct-performance-and-ethics.pdf" TargetMode="External"/><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notesSlide" Target="../notesSlides/notesSlide9.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hyperlink" Target="https://www.hcpc-uk.org/globalassets/standards/standard-of-conduct-performance-and-ethics/revised-standards-2023/revised-guidance-on-social-media.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collage featuring healthcare professionals engaging in various online activities: posting on social media, participating in a webinar, and browsing through digital healthcare resources, with icons of popular social media platforms (like Twitter and LinkedIn) floating in the background. This image illustrates the intersection of healthcare and digital communication.">
            <a:extLst>
              <a:ext uri="{FF2B5EF4-FFF2-40B4-BE49-F238E27FC236}">
                <a16:creationId xmlns:a16="http://schemas.microsoft.com/office/drawing/2014/main" id="{1805D0BF-B793-FE57-9589-8EF1ACEEE1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l="35549" t="71" r="-590" b="63345"/>
          <a:stretch/>
        </p:blipFill>
        <p:spPr bwMode="auto">
          <a:xfrm>
            <a:off x="0" y="120911"/>
            <a:ext cx="12344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4E5AB09-564D-138E-099F-69DD9DDCAF4B}"/>
              </a:ext>
            </a:extLst>
          </p:cNvPr>
          <p:cNvSpPr>
            <a:spLocks noGrp="1"/>
          </p:cNvSpPr>
          <p:nvPr>
            <p:ph type="ctrTitle"/>
          </p:nvPr>
        </p:nvSpPr>
        <p:spPr>
          <a:xfrm>
            <a:off x="404553" y="3091928"/>
            <a:ext cx="9078562" cy="2387600"/>
          </a:xfrm>
        </p:spPr>
        <p:txBody>
          <a:bodyPr>
            <a:normAutofit/>
          </a:bodyPr>
          <a:lstStyle/>
          <a:p>
            <a:pPr algn="l"/>
            <a:r>
              <a:rPr lang="en-GB" sz="5100" b="1" i="0" dirty="0">
                <a:solidFill>
                  <a:schemeClr val="bg1"/>
                </a:solidFill>
                <a:effectLst/>
                <a:latin typeface="Söhne"/>
              </a:rPr>
              <a:t>Navigating</a:t>
            </a:r>
            <a:r>
              <a:rPr lang="en-GB" sz="5100" b="1" dirty="0">
                <a:solidFill>
                  <a:schemeClr val="bg1"/>
                </a:solidFill>
                <a:latin typeface="Söhne"/>
              </a:rPr>
              <a:t> S</a:t>
            </a:r>
            <a:r>
              <a:rPr lang="en-GB" sz="5100" b="1" i="0" dirty="0">
                <a:solidFill>
                  <a:schemeClr val="bg1"/>
                </a:solidFill>
                <a:effectLst/>
                <a:latin typeface="Söhne"/>
              </a:rPr>
              <a:t>ocial Media </a:t>
            </a:r>
            <a:r>
              <a:rPr lang="en-GB" sz="5100" b="1" dirty="0">
                <a:solidFill>
                  <a:schemeClr val="bg1"/>
                </a:solidFill>
                <a:latin typeface="Söhne"/>
              </a:rPr>
              <a:t>for</a:t>
            </a:r>
            <a:r>
              <a:rPr lang="en-GB" sz="5100" b="1" i="0" dirty="0">
                <a:solidFill>
                  <a:schemeClr val="bg1"/>
                </a:solidFill>
                <a:effectLst/>
                <a:latin typeface="Söhne"/>
              </a:rPr>
              <a:t> </a:t>
            </a:r>
            <a:r>
              <a:rPr lang="en-GB" sz="5100" b="1" dirty="0">
                <a:solidFill>
                  <a:schemeClr val="bg1"/>
                </a:solidFill>
                <a:latin typeface="Söhne"/>
              </a:rPr>
              <a:t>H</a:t>
            </a:r>
            <a:r>
              <a:rPr lang="en-GB" sz="5100" b="1" i="0" dirty="0">
                <a:solidFill>
                  <a:schemeClr val="bg1"/>
                </a:solidFill>
                <a:effectLst/>
                <a:latin typeface="Söhne"/>
              </a:rPr>
              <a:t>ealthcare Students</a:t>
            </a:r>
            <a:endParaRPr lang="en-US" sz="5100" b="1" dirty="0">
              <a:solidFill>
                <a:schemeClr val="bg1"/>
              </a:solidFill>
            </a:endParaRPr>
          </a:p>
        </p:txBody>
      </p:sp>
      <p:sp>
        <p:nvSpPr>
          <p:cNvPr id="4" name="Rectangle 3">
            <a:extLst>
              <a:ext uri="{FF2B5EF4-FFF2-40B4-BE49-F238E27FC236}">
                <a16:creationId xmlns:a16="http://schemas.microsoft.com/office/drawing/2014/main" id="{DA96A75F-D9F6-AFCD-7B95-8448E8E70EAC}"/>
              </a:ext>
            </a:extLst>
          </p:cNvPr>
          <p:cNvSpPr/>
          <p:nvPr/>
        </p:nvSpPr>
        <p:spPr>
          <a:xfrm>
            <a:off x="1" y="5545484"/>
            <a:ext cx="7886700" cy="76228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47BC73-4DE0-88EA-BFFB-5C94553D9389}"/>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solidFill>
                  <a:schemeClr val="bg1"/>
                </a:solidFill>
              </a:rPr>
              <a:t>Images (AI)</a:t>
            </a:r>
          </a:p>
        </p:txBody>
      </p:sp>
      <p:pic>
        <p:nvPicPr>
          <p:cNvPr id="33" name="Audio 32">
            <a:extLst>
              <a:ext uri="{FF2B5EF4-FFF2-40B4-BE49-F238E27FC236}">
                <a16:creationId xmlns:a16="http://schemas.microsoft.com/office/drawing/2014/main" id="{68E2297F-6BF0-658A-9C5B-9DAE366FC7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63931099"/>
      </p:ext>
    </p:extLst>
  </p:cSld>
  <p:clrMapOvr>
    <a:masterClrMapping/>
  </p:clrMapOvr>
  <mc:AlternateContent xmlns:mc="http://schemas.openxmlformats.org/markup-compatibility/2006" xmlns:p14="http://schemas.microsoft.com/office/powerpoint/2010/main">
    <mc:Choice Requires="p14">
      <p:transition spd="med" p14:dur="700" advTm="28044">
        <p:fade/>
      </p:transition>
    </mc:Choice>
    <mc:Fallback xmlns="">
      <p:transition spd="med" advTm="28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D35F4-3722-1A0B-2981-AD4EF6153262}"/>
              </a:ext>
            </a:extLst>
          </p:cNvPr>
          <p:cNvSpPr>
            <a:spLocks noGrp="1"/>
          </p:cNvSpPr>
          <p:nvPr>
            <p:ph type="title"/>
          </p:nvPr>
        </p:nvSpPr>
        <p:spPr>
          <a:xfrm>
            <a:off x="5297762" y="329184"/>
            <a:ext cx="6251110" cy="1783080"/>
          </a:xfrm>
        </p:spPr>
        <p:txBody>
          <a:bodyPr anchor="b">
            <a:normAutofit/>
          </a:bodyPr>
          <a:lstStyle/>
          <a:p>
            <a:r>
              <a:rPr lang="en-GB" b="1" i="0" dirty="0">
                <a:effectLst/>
                <a:latin typeface="Söhne"/>
              </a:rPr>
              <a:t>Respecting Confidentiality</a:t>
            </a:r>
            <a:endParaRPr lang="en-US" b="1" dirty="0"/>
          </a:p>
        </p:txBody>
      </p:sp>
      <p:sp>
        <p:nvSpPr>
          <p:cNvPr id="3" name="Content Placeholder 2">
            <a:extLst>
              <a:ext uri="{FF2B5EF4-FFF2-40B4-BE49-F238E27FC236}">
                <a16:creationId xmlns:a16="http://schemas.microsoft.com/office/drawing/2014/main" id="{C3E2E8E4-EA5A-71BD-412D-8CF70464AC92}"/>
              </a:ext>
            </a:extLst>
          </p:cNvPr>
          <p:cNvSpPr>
            <a:spLocks noGrp="1"/>
          </p:cNvSpPr>
          <p:nvPr>
            <p:ph idx="1"/>
          </p:nvPr>
        </p:nvSpPr>
        <p:spPr>
          <a:xfrm>
            <a:off x="5297762" y="2639389"/>
            <a:ext cx="6251110" cy="2805744"/>
          </a:xfrm>
        </p:spPr>
        <p:txBody>
          <a:bodyPr>
            <a:normAutofit/>
          </a:bodyPr>
          <a:lstStyle/>
          <a:p>
            <a:r>
              <a:rPr lang="en-GB" dirty="0">
                <a:latin typeface="Söhne"/>
              </a:rPr>
              <a:t>Confidential treatment of information</a:t>
            </a:r>
          </a:p>
          <a:p>
            <a:r>
              <a:rPr lang="en-GB" dirty="0">
                <a:latin typeface="Söhne"/>
              </a:rPr>
              <a:t>Consent</a:t>
            </a:r>
          </a:p>
          <a:p>
            <a:r>
              <a:rPr lang="en-GB" dirty="0">
                <a:latin typeface="Söhne"/>
              </a:rPr>
              <a:t>Legal/ethical considerations</a:t>
            </a:r>
          </a:p>
          <a:p>
            <a:r>
              <a:rPr lang="en-GB" dirty="0"/>
              <a:t>"You must treat information about service users as confidential” (5.1)</a:t>
            </a:r>
            <a:endParaRPr lang="en-GB" dirty="0">
              <a:latin typeface="Söhne"/>
            </a:endParaRPr>
          </a:p>
        </p:txBody>
      </p:sp>
      <p:sp>
        <p:nvSpPr>
          <p:cNvPr id="4" name="TextBox 3">
            <a:extLst>
              <a:ext uri="{FF2B5EF4-FFF2-40B4-BE49-F238E27FC236}">
                <a16:creationId xmlns:a16="http://schemas.microsoft.com/office/drawing/2014/main" id="{7177DBF8-E972-CD59-BAB9-0D177ADE6D20}"/>
              </a:ext>
            </a:extLst>
          </p:cNvPr>
          <p:cNvSpPr txBox="1"/>
          <p:nvPr/>
        </p:nvSpPr>
        <p:spPr>
          <a:xfrm>
            <a:off x="5297762" y="5306633"/>
            <a:ext cx="6995068" cy="338554"/>
          </a:xfrm>
          <a:prstGeom prst="rect">
            <a:avLst/>
          </a:prstGeom>
          <a:noFill/>
        </p:spPr>
        <p:txBody>
          <a:bodyPr wrap="square" rtlCol="0">
            <a:spAutoFit/>
          </a:bodyPr>
          <a:lstStyle/>
          <a:p>
            <a:r>
              <a:rPr lang="en-GB" sz="1600" dirty="0"/>
              <a:t>(</a:t>
            </a:r>
            <a:r>
              <a:rPr lang="en-GB" sz="1600" dirty="0">
                <a:hlinkClick r:id="rId6"/>
              </a:rPr>
              <a:t>HCPC, 2016</a:t>
            </a:r>
            <a:r>
              <a:rPr lang="en-GB" sz="1600" dirty="0"/>
              <a:t>)</a:t>
            </a:r>
            <a:endParaRPr lang="en-US" sz="1600" dirty="0"/>
          </a:p>
        </p:txBody>
      </p:sp>
      <p:pic>
        <p:nvPicPr>
          <p:cNvPr id="6" name="Picture 8" descr="A completely monochromatic image in shades of blue, symbolizing the importance of confidentiality in healthcare. The image features a simple, stylized digital lock on a folder, with the folder subtly labeled 'Confidential'. The background and all elements of the image should be varying shades of blue, without any other colors, to emphasize a unified theme of trust, privacy, and confidentiality in a minimalist and aesthetic manner. This design aligns with a minimalist blue theme for a series on healthcare communications.">
            <a:extLst>
              <a:ext uri="{FF2B5EF4-FFF2-40B4-BE49-F238E27FC236}">
                <a16:creationId xmlns:a16="http://schemas.microsoft.com/office/drawing/2014/main" id="{46CB3976-A9F0-AE52-83F5-C7CBBF7605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t="302" r="28398" b="1800"/>
          <a:stretch/>
        </p:blipFill>
        <p:spPr bwMode="auto">
          <a:xfrm flipH="1">
            <a:off x="3047" y="0"/>
            <a:ext cx="4911851"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A close up of an orange object&#10;&#10;Description automatically generated">
            <a:extLst>
              <a:ext uri="{FF2B5EF4-FFF2-40B4-BE49-F238E27FC236}">
                <a16:creationId xmlns:a16="http://schemas.microsoft.com/office/drawing/2014/main" id="{E67017CA-B562-67D0-682B-3D40A549BB36}"/>
              </a:ext>
            </a:extLst>
          </p:cNvPr>
          <p:cNvPicPr>
            <a:picLocks noChangeAspect="1"/>
          </p:cNvPicPr>
          <p:nvPr/>
        </p:nvPicPr>
        <p:blipFill>
          <a:blip r:embed="rId8"/>
          <a:stretch>
            <a:fillRect/>
          </a:stretch>
        </p:blipFill>
        <p:spPr>
          <a:xfrm>
            <a:off x="5199464" y="2090347"/>
            <a:ext cx="6821086" cy="528390"/>
          </a:xfrm>
          <a:prstGeom prst="rect">
            <a:avLst/>
          </a:prstGeom>
        </p:spPr>
      </p:pic>
      <p:sp>
        <p:nvSpPr>
          <p:cNvPr id="10" name="TextBox 9">
            <a:extLst>
              <a:ext uri="{FF2B5EF4-FFF2-40B4-BE49-F238E27FC236}">
                <a16:creationId xmlns:a16="http://schemas.microsoft.com/office/drawing/2014/main" id="{2F08F3F0-A49A-3A4A-0A11-82DEE41CEBD5}"/>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t>Images (AI)</a:t>
            </a:r>
          </a:p>
        </p:txBody>
      </p:sp>
      <p:pic>
        <p:nvPicPr>
          <p:cNvPr id="8" name="Audio 7">
            <a:extLst>
              <a:ext uri="{FF2B5EF4-FFF2-40B4-BE49-F238E27FC236}">
                <a16:creationId xmlns:a16="http://schemas.microsoft.com/office/drawing/2014/main" id="{853B977C-BEFE-836F-2228-E6E2BE8236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046953606"/>
      </p:ext>
    </p:extLst>
  </p:cSld>
  <p:clrMapOvr>
    <a:masterClrMapping/>
  </p:clrMapOvr>
  <mc:AlternateContent xmlns:mc="http://schemas.openxmlformats.org/markup-compatibility/2006" xmlns:p14="http://schemas.microsoft.com/office/powerpoint/2010/main">
    <mc:Choice Requires="p14">
      <p:transition spd="med" p14:dur="700" advTm="46494">
        <p:fade/>
      </p:transition>
    </mc:Choice>
    <mc:Fallback xmlns="">
      <p:transition spd="med" advTm="46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3" grpId="0"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F7FA"/>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D35F4-3722-1A0B-2981-AD4EF6153262}"/>
              </a:ext>
            </a:extLst>
          </p:cNvPr>
          <p:cNvSpPr>
            <a:spLocks noGrp="1"/>
          </p:cNvSpPr>
          <p:nvPr>
            <p:ph type="title"/>
          </p:nvPr>
        </p:nvSpPr>
        <p:spPr>
          <a:xfrm>
            <a:off x="640080" y="325369"/>
            <a:ext cx="4368602" cy="1956841"/>
          </a:xfrm>
        </p:spPr>
        <p:txBody>
          <a:bodyPr anchor="b">
            <a:normAutofit/>
          </a:bodyPr>
          <a:lstStyle/>
          <a:p>
            <a:r>
              <a:rPr lang="en-GB" sz="5400" b="1" i="0">
                <a:effectLst/>
                <a:latin typeface="Söhne"/>
              </a:rPr>
              <a:t>Professional Integrity</a:t>
            </a:r>
            <a:endParaRPr lang="en-US" sz="5400" b="1"/>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E2E8E4-EA5A-71BD-412D-8CF70464AC92}"/>
              </a:ext>
            </a:extLst>
          </p:cNvPr>
          <p:cNvSpPr>
            <a:spLocks noGrp="1"/>
          </p:cNvSpPr>
          <p:nvPr>
            <p:ph idx="1"/>
          </p:nvPr>
        </p:nvSpPr>
        <p:spPr>
          <a:xfrm>
            <a:off x="640080" y="2928353"/>
            <a:ext cx="4668094" cy="3808736"/>
          </a:xfrm>
        </p:spPr>
        <p:txBody>
          <a:bodyPr>
            <a:normAutofit/>
          </a:bodyPr>
          <a:lstStyle/>
          <a:p>
            <a:pPr>
              <a:buFont typeface="Arial" panose="020B0604020202020204" pitchFamily="34" charset="0"/>
              <a:buChar char="•"/>
            </a:pPr>
            <a:r>
              <a:rPr lang="en-GB" b="0" i="0" dirty="0">
                <a:effectLst/>
                <a:latin typeface="Söhne"/>
              </a:rPr>
              <a:t>Ensuring honesty and transparency </a:t>
            </a:r>
            <a:endParaRPr lang="en-GB" dirty="0">
              <a:latin typeface="Söhne"/>
            </a:endParaRPr>
          </a:p>
          <a:p>
            <a:pPr>
              <a:buFont typeface="Arial" panose="020B0604020202020204" pitchFamily="34" charset="0"/>
              <a:buChar char="•"/>
            </a:pPr>
            <a:r>
              <a:rPr lang="en-GB" dirty="0"/>
              <a:t>“You must make sure that your conduct justifies the public’s trust and confidence in you and your profession” (9.1);</a:t>
            </a:r>
          </a:p>
        </p:txBody>
      </p:sp>
      <p:pic>
        <p:nvPicPr>
          <p:cNvPr id="6" name="Picture 5" descr="A group of people sitting in a line&#10;&#10;Description automatically generated">
            <a:extLst>
              <a:ext uri="{FF2B5EF4-FFF2-40B4-BE49-F238E27FC236}">
                <a16:creationId xmlns:a16="http://schemas.microsoft.com/office/drawing/2014/main" id="{08142533-15D0-DD02-A7B7-2DB30E8BA7F5}"/>
              </a:ext>
            </a:extLst>
          </p:cNvPr>
          <p:cNvPicPr>
            <a:picLocks noChangeAspect="1"/>
          </p:cNvPicPr>
          <p:nvPr/>
        </p:nvPicPr>
        <p:blipFill rotWithShape="1">
          <a:blip r:embed="rId6"/>
          <a:srcRect l="23163" r="1941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TextBox 3">
            <a:extLst>
              <a:ext uri="{FF2B5EF4-FFF2-40B4-BE49-F238E27FC236}">
                <a16:creationId xmlns:a16="http://schemas.microsoft.com/office/drawing/2014/main" id="{7177DBF8-E972-CD59-BAB9-0D177ADE6D20}"/>
              </a:ext>
            </a:extLst>
          </p:cNvPr>
          <p:cNvSpPr txBox="1"/>
          <p:nvPr/>
        </p:nvSpPr>
        <p:spPr>
          <a:xfrm>
            <a:off x="640080" y="5919485"/>
            <a:ext cx="6995068" cy="338554"/>
          </a:xfrm>
          <a:prstGeom prst="rect">
            <a:avLst/>
          </a:prstGeom>
          <a:noFill/>
        </p:spPr>
        <p:txBody>
          <a:bodyPr wrap="square" rtlCol="0">
            <a:spAutoFit/>
          </a:bodyPr>
          <a:lstStyle/>
          <a:p>
            <a:pPr>
              <a:spcAft>
                <a:spcPts val="600"/>
              </a:spcAft>
            </a:pPr>
            <a:r>
              <a:rPr lang="en-GB" sz="1600" dirty="0"/>
              <a:t>(</a:t>
            </a:r>
            <a:r>
              <a:rPr lang="en-GB" sz="1600" dirty="0">
                <a:hlinkClick r:id="rId7"/>
              </a:rPr>
              <a:t>HCPC, 2016</a:t>
            </a:r>
            <a:r>
              <a:rPr lang="en-GB" sz="1600" dirty="0"/>
              <a:t>)</a:t>
            </a:r>
            <a:endParaRPr lang="en-US" sz="1600" dirty="0"/>
          </a:p>
        </p:txBody>
      </p:sp>
      <p:sp>
        <p:nvSpPr>
          <p:cNvPr id="7" name="TextBox 6">
            <a:extLst>
              <a:ext uri="{FF2B5EF4-FFF2-40B4-BE49-F238E27FC236}">
                <a16:creationId xmlns:a16="http://schemas.microsoft.com/office/drawing/2014/main" id="{A1B5DDE3-1148-DE7E-2383-06C64FAD1089}"/>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t>Images (AI)</a:t>
            </a:r>
          </a:p>
        </p:txBody>
      </p:sp>
      <p:pic>
        <p:nvPicPr>
          <p:cNvPr id="8" name="Audio 7">
            <a:extLst>
              <a:ext uri="{FF2B5EF4-FFF2-40B4-BE49-F238E27FC236}">
                <a16:creationId xmlns:a16="http://schemas.microsoft.com/office/drawing/2014/main" id="{7F4AD67B-F927-672C-4C55-B879C668EFC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08797618"/>
      </p:ext>
    </p:extLst>
  </p:cSld>
  <p:clrMapOvr>
    <a:masterClrMapping/>
  </p:clrMapOvr>
  <mc:AlternateContent xmlns:mc="http://schemas.openxmlformats.org/markup-compatibility/2006" xmlns:p14="http://schemas.microsoft.com/office/powerpoint/2010/main">
    <mc:Choice Requires="p14">
      <p:transition spd="med" p14:dur="700" advTm="43518">
        <p:fade/>
      </p:transition>
    </mc:Choice>
    <mc:Fallback xmlns="">
      <p:transition spd="med" advTm="435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F7FA"/>
        </a:solidFill>
        <a:effectLst/>
      </p:bgPr>
    </p:bg>
    <p:spTree>
      <p:nvGrpSpPr>
        <p:cNvPr id="1" name=""/>
        <p:cNvGrpSpPr/>
        <p:nvPr/>
      </p:nvGrpSpPr>
      <p:grpSpPr>
        <a:xfrm>
          <a:off x="0" y="0"/>
          <a:ext cx="0" cy="0"/>
          <a:chOff x="0" y="0"/>
          <a:chExt cx="0" cy="0"/>
        </a:xfrm>
      </p:grpSpPr>
      <p:sp useBgFill="1">
        <p:nvSpPr>
          <p:cNvPr id="10260" name="Rectangle 1025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C5988F-1120-196E-C280-1AA9145395F3}"/>
              </a:ext>
            </a:extLst>
          </p:cNvPr>
          <p:cNvSpPr>
            <a:spLocks noGrp="1"/>
          </p:cNvSpPr>
          <p:nvPr>
            <p:ph type="title"/>
          </p:nvPr>
        </p:nvSpPr>
        <p:spPr>
          <a:xfrm>
            <a:off x="5297762" y="329184"/>
            <a:ext cx="6251110" cy="1783080"/>
          </a:xfrm>
        </p:spPr>
        <p:txBody>
          <a:bodyPr anchor="b">
            <a:normAutofit/>
          </a:bodyPr>
          <a:lstStyle/>
          <a:p>
            <a:r>
              <a:rPr lang="en-GB" sz="5400" b="1" i="0" dirty="0">
                <a:effectLst/>
                <a:latin typeface="Söhne"/>
              </a:rPr>
              <a:t>HCPC’s Top Tips</a:t>
            </a:r>
            <a:endParaRPr lang="en-US" sz="5400" dirty="0"/>
          </a:p>
        </p:txBody>
      </p:sp>
      <p:pic>
        <p:nvPicPr>
          <p:cNvPr id="8" name="Picture 7" descr="A blue and white graphic design&#10;&#10;Description automatically generated">
            <a:extLst>
              <a:ext uri="{FF2B5EF4-FFF2-40B4-BE49-F238E27FC236}">
                <a16:creationId xmlns:a16="http://schemas.microsoft.com/office/drawing/2014/main" id="{0DCFFA3A-DCE0-1457-09AF-80428D7EDEDC}"/>
              </a:ext>
            </a:extLst>
          </p:cNvPr>
          <p:cNvPicPr>
            <a:picLocks noChangeAspect="1"/>
          </p:cNvPicPr>
          <p:nvPr/>
        </p:nvPicPr>
        <p:blipFill rotWithShape="1">
          <a:blip r:embed="rId6"/>
          <a:srcRect l="32452" r="28669" b="12836"/>
          <a:stretch/>
        </p:blipFill>
        <p:spPr>
          <a:xfrm>
            <a:off x="-685800" y="9"/>
            <a:ext cx="5343145" cy="685799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26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919FDA-68D1-788B-84F0-57B7615C037D}"/>
              </a:ext>
            </a:extLst>
          </p:cNvPr>
          <p:cNvSpPr>
            <a:spLocks noGrp="1"/>
          </p:cNvSpPr>
          <p:nvPr>
            <p:ph idx="1"/>
          </p:nvPr>
        </p:nvSpPr>
        <p:spPr>
          <a:xfrm>
            <a:off x="4895850" y="2706624"/>
            <a:ext cx="7293102" cy="3686112"/>
          </a:xfrm>
        </p:spPr>
        <p:txBody>
          <a:bodyPr>
            <a:noAutofit/>
          </a:bodyPr>
          <a:lstStyle/>
          <a:p>
            <a:r>
              <a:rPr lang="en-GB" sz="2400" dirty="0">
                <a:latin typeface="Söhne"/>
              </a:rPr>
              <a:t>Have a profile disclaimer</a:t>
            </a:r>
            <a:endParaRPr lang="en-GB" sz="2400" dirty="0"/>
          </a:p>
          <a:p>
            <a:r>
              <a:rPr lang="en-US" sz="2400" dirty="0"/>
              <a:t>Consider separate private and professional accounts</a:t>
            </a:r>
          </a:p>
          <a:p>
            <a:r>
              <a:rPr lang="en-US" sz="2400" dirty="0"/>
              <a:t>Ensure confidentiality</a:t>
            </a:r>
          </a:p>
          <a:p>
            <a:r>
              <a:rPr lang="en-GB" sz="2400" dirty="0"/>
              <a:t>Avoid language that could be offensive</a:t>
            </a:r>
          </a:p>
          <a:p>
            <a:r>
              <a:rPr lang="en-GB" sz="2400" dirty="0"/>
              <a:t>Follow the employer’s policy</a:t>
            </a:r>
          </a:p>
          <a:p>
            <a:r>
              <a:rPr lang="en-US" sz="2400" dirty="0"/>
              <a:t>Continue using social media and seek advice when in doubt</a:t>
            </a:r>
          </a:p>
        </p:txBody>
      </p:sp>
      <p:sp>
        <p:nvSpPr>
          <p:cNvPr id="6" name="TextBox 5">
            <a:extLst>
              <a:ext uri="{FF2B5EF4-FFF2-40B4-BE49-F238E27FC236}">
                <a16:creationId xmlns:a16="http://schemas.microsoft.com/office/drawing/2014/main" id="{0406236B-5790-5B01-2240-A17DBB9448A2}"/>
              </a:ext>
            </a:extLst>
          </p:cNvPr>
          <p:cNvSpPr txBox="1"/>
          <p:nvPr/>
        </p:nvSpPr>
        <p:spPr>
          <a:xfrm>
            <a:off x="4933950" y="5993302"/>
            <a:ext cx="4919919" cy="338554"/>
          </a:xfrm>
          <a:prstGeom prst="rect">
            <a:avLst/>
          </a:prstGeom>
          <a:noFill/>
        </p:spPr>
        <p:txBody>
          <a:bodyPr wrap="square" rtlCol="0">
            <a:spAutoFit/>
          </a:bodyPr>
          <a:lstStyle/>
          <a:p>
            <a:pPr>
              <a:spcAft>
                <a:spcPts val="600"/>
              </a:spcAft>
            </a:pPr>
            <a:r>
              <a:rPr lang="en-GB" sz="1600" dirty="0"/>
              <a:t>(</a:t>
            </a:r>
            <a:r>
              <a:rPr lang="en-GB" sz="1600" dirty="0">
                <a:hlinkClick r:id="rId7"/>
              </a:rPr>
              <a:t>HCPC, 2016</a:t>
            </a:r>
            <a:r>
              <a:rPr lang="en-GB" sz="1600" dirty="0"/>
              <a:t>; </a:t>
            </a:r>
            <a:r>
              <a:rPr lang="en-GB" sz="1600" dirty="0">
                <a:hlinkClick r:id="rId8"/>
              </a:rPr>
              <a:t>HCPC 2017</a:t>
            </a:r>
            <a:r>
              <a:rPr lang="en-GB" sz="1600" dirty="0"/>
              <a:t>; </a:t>
            </a:r>
            <a:r>
              <a:rPr lang="en-GB" sz="1600" dirty="0">
                <a:hlinkClick r:id="rId9"/>
              </a:rPr>
              <a:t>HCPC 2024</a:t>
            </a:r>
            <a:r>
              <a:rPr lang="en-GB" sz="1600" dirty="0"/>
              <a:t>)</a:t>
            </a:r>
            <a:endParaRPr lang="en-US" sz="1600" dirty="0"/>
          </a:p>
        </p:txBody>
      </p:sp>
      <p:sp>
        <p:nvSpPr>
          <p:cNvPr id="9" name="TextBox 8">
            <a:extLst>
              <a:ext uri="{FF2B5EF4-FFF2-40B4-BE49-F238E27FC236}">
                <a16:creationId xmlns:a16="http://schemas.microsoft.com/office/drawing/2014/main" id="{878865B2-91C5-F24E-8006-459BC561C814}"/>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t>Images (AI)</a:t>
            </a:r>
          </a:p>
        </p:txBody>
      </p:sp>
      <p:pic>
        <p:nvPicPr>
          <p:cNvPr id="28" name="Audio 27">
            <a:extLst>
              <a:ext uri="{FF2B5EF4-FFF2-40B4-BE49-F238E27FC236}">
                <a16:creationId xmlns:a16="http://schemas.microsoft.com/office/drawing/2014/main" id="{61244118-C8AD-120A-BCB3-26BFEA7A651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16566806"/>
      </p:ext>
    </p:extLst>
  </p:cSld>
  <p:clrMapOvr>
    <a:masterClrMapping/>
  </p:clrMapOvr>
  <mc:AlternateContent xmlns:mc="http://schemas.openxmlformats.org/markup-compatibility/2006" xmlns:p14="http://schemas.microsoft.com/office/powerpoint/2010/main">
    <mc:Choice Requires="p14">
      <p:transition spd="med" p14:dur="700" advTm="85315">
        <p:fade/>
      </p:transition>
    </mc:Choice>
    <mc:Fallback xmlns="">
      <p:transition spd="med" advTm="85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8"/>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1172-5AF6-12ED-8DEC-BE94BA69018A}"/>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0BBD20B2-1149-18C4-8350-22B431125CE5}"/>
              </a:ext>
            </a:extLst>
          </p:cNvPr>
          <p:cNvSpPr>
            <a:spLocks noGrp="1"/>
          </p:cNvSpPr>
          <p:nvPr>
            <p:ph idx="1"/>
          </p:nvPr>
        </p:nvSpPr>
        <p:spPr>
          <a:xfrm>
            <a:off x="-194284" y="5387171"/>
            <a:ext cx="10515600" cy="679239"/>
          </a:xfrm>
        </p:spPr>
        <p:txBody>
          <a:bodyPr/>
          <a:lstStyle/>
          <a:p>
            <a:pPr marL="0" indent="0" algn="r">
              <a:buNone/>
            </a:pPr>
            <a:r>
              <a:rPr lang="en-US" dirty="0">
                <a:solidFill>
                  <a:schemeClr val="bg1"/>
                </a:solidFill>
              </a:rPr>
              <a:t>https://</a:t>
            </a:r>
            <a:r>
              <a:rPr lang="en-US" dirty="0" err="1">
                <a:solidFill>
                  <a:schemeClr val="bg1"/>
                </a:solidFill>
              </a:rPr>
              <a:t>quizizz.com</a:t>
            </a:r>
            <a:r>
              <a:rPr lang="en-US" dirty="0">
                <a:solidFill>
                  <a:schemeClr val="bg1"/>
                </a:solidFill>
              </a:rPr>
              <a:t>/embed/quiz/6660b30f6ca1e6bf3d9ab9ef</a:t>
            </a:r>
          </a:p>
        </p:txBody>
      </p:sp>
      <p:pic>
        <p:nvPicPr>
          <p:cNvPr id="4" name="Picture 2" descr="A collage featuring healthcare professionals engaging in various online activities: posting on social media, participating in a webinar, and browsing through digital healthcare resources, with icons of popular social media platforms (like Twitter and LinkedIn) floating in the background. This image illustrates the intersection of healthcare and digital communication.">
            <a:extLst>
              <a:ext uri="{FF2B5EF4-FFF2-40B4-BE49-F238E27FC236}">
                <a16:creationId xmlns:a16="http://schemas.microsoft.com/office/drawing/2014/main" id="{84E75A1A-7F6F-ADC6-F4B0-721D7910398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l="35549" t="71" r="-590" b="63345"/>
          <a:stretch/>
        </p:blipFill>
        <p:spPr bwMode="auto">
          <a:xfrm>
            <a:off x="-38101" y="0"/>
            <a:ext cx="12666134" cy="71247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77ADCE1-F889-61B0-A0D3-7F82FFA9E5F5}"/>
              </a:ext>
            </a:extLst>
          </p:cNvPr>
          <p:cNvSpPr txBox="1">
            <a:spLocks/>
          </p:cNvSpPr>
          <p:nvPr/>
        </p:nvSpPr>
        <p:spPr>
          <a:xfrm>
            <a:off x="404553" y="2838034"/>
            <a:ext cx="907856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100" b="1" dirty="0">
                <a:solidFill>
                  <a:schemeClr val="bg1"/>
                </a:solidFill>
                <a:latin typeface="Söhne"/>
              </a:rPr>
              <a:t>Test your knowledge</a:t>
            </a:r>
          </a:p>
          <a:p>
            <a:r>
              <a:rPr lang="en-GB" sz="5100" b="1" dirty="0">
                <a:solidFill>
                  <a:schemeClr val="bg1"/>
                </a:solidFill>
                <a:latin typeface="Söhne"/>
              </a:rPr>
              <a:t>with the summary</a:t>
            </a:r>
          </a:p>
          <a:p>
            <a:r>
              <a:rPr lang="en-GB" sz="5100" b="1" dirty="0">
                <a:solidFill>
                  <a:schemeClr val="bg1"/>
                </a:solidFill>
                <a:latin typeface="Söhne"/>
              </a:rPr>
              <a:t>quiz.</a:t>
            </a:r>
          </a:p>
        </p:txBody>
      </p:sp>
      <p:sp>
        <p:nvSpPr>
          <p:cNvPr id="3" name="Title 1">
            <a:extLst>
              <a:ext uri="{FF2B5EF4-FFF2-40B4-BE49-F238E27FC236}">
                <a16:creationId xmlns:a16="http://schemas.microsoft.com/office/drawing/2014/main" id="{47A55BDE-A01A-19F6-F689-B00A11A4CE96}"/>
              </a:ext>
            </a:extLst>
          </p:cNvPr>
          <p:cNvSpPr txBox="1">
            <a:spLocks/>
          </p:cNvSpPr>
          <p:nvPr/>
        </p:nvSpPr>
        <p:spPr>
          <a:xfrm>
            <a:off x="404553" y="1092722"/>
            <a:ext cx="9078562"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100" b="1" dirty="0">
                <a:solidFill>
                  <a:schemeClr val="bg1"/>
                </a:solidFill>
                <a:latin typeface="Söhne"/>
              </a:rPr>
              <a:t>SCAN THE QR CODE</a:t>
            </a:r>
          </a:p>
        </p:txBody>
      </p:sp>
      <p:pic>
        <p:nvPicPr>
          <p:cNvPr id="2054" name="Picture 6" descr="QR Code Image">
            <a:extLst>
              <a:ext uri="{FF2B5EF4-FFF2-40B4-BE49-F238E27FC236}">
                <a16:creationId xmlns:a16="http://schemas.microsoft.com/office/drawing/2014/main" id="{A86ABF2A-FE18-EAD3-CF7D-9219D054A6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4684" y="1207642"/>
            <a:ext cx="3676632" cy="36766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2AB6E82-A0AE-8E4C-8006-AD30D6D1E858}"/>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solidFill>
                  <a:schemeClr val="bg1"/>
                </a:solidFill>
              </a:rPr>
              <a:t>Images (AI)</a:t>
            </a:r>
          </a:p>
        </p:txBody>
      </p:sp>
      <p:pic>
        <p:nvPicPr>
          <p:cNvPr id="15" name="Audio 14">
            <a:extLst>
              <a:ext uri="{FF2B5EF4-FFF2-40B4-BE49-F238E27FC236}">
                <a16:creationId xmlns:a16="http://schemas.microsoft.com/office/drawing/2014/main" id="{437B9561-CCF0-A52C-8EA2-E3911E48D0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9280650"/>
      </p:ext>
    </p:extLst>
  </p:cSld>
  <p:clrMapOvr>
    <a:masterClrMapping/>
  </p:clrMapOvr>
  <mc:AlternateContent xmlns:mc="http://schemas.openxmlformats.org/markup-compatibility/2006" xmlns:p14="http://schemas.microsoft.com/office/powerpoint/2010/main">
    <mc:Choice Requires="p14">
      <p:transition spd="med" p14:dur="700" advTm="29315">
        <p:fade/>
      </p:transition>
    </mc:Choice>
    <mc:Fallback xmlns="">
      <p:transition spd="med" advTm="293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collage featuring healthcare professionals engaging in various online activities: posting on social media, participating in a webinar, and browsing through digital healthcare resources, with icons of popular social media platforms (like Twitter and LinkedIn) floating in the background. This image illustrates the intersection of healthcare and digital communication.">
            <a:extLst>
              <a:ext uri="{FF2B5EF4-FFF2-40B4-BE49-F238E27FC236}">
                <a16:creationId xmlns:a16="http://schemas.microsoft.com/office/drawing/2014/main" id="{1805D0BF-B793-FE57-9589-8EF1ACEEE1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l="35549" t="71" r="-590" b="63345"/>
          <a:stretch/>
        </p:blipFill>
        <p:spPr bwMode="auto">
          <a:xfrm>
            <a:off x="1" y="0"/>
            <a:ext cx="1230376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6E662C-2257-45E1-328A-9A99008C8A0E}"/>
              </a:ext>
            </a:extLst>
          </p:cNvPr>
          <p:cNvSpPr/>
          <p:nvPr/>
        </p:nvSpPr>
        <p:spPr>
          <a:xfrm>
            <a:off x="-1" y="428688"/>
            <a:ext cx="12192002" cy="6429312"/>
          </a:xfrm>
          <a:prstGeom prst="rect">
            <a:avLst/>
          </a:prstGeom>
          <a:solidFill>
            <a:srgbClr val="D6F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E5AB09-564D-138E-099F-69DD9DDCAF4B}"/>
              </a:ext>
            </a:extLst>
          </p:cNvPr>
          <p:cNvSpPr>
            <a:spLocks noGrp="1"/>
          </p:cNvSpPr>
          <p:nvPr>
            <p:ph type="ctrTitle"/>
          </p:nvPr>
        </p:nvSpPr>
        <p:spPr>
          <a:xfrm>
            <a:off x="0" y="353721"/>
            <a:ext cx="12192000" cy="995978"/>
          </a:xfrm>
        </p:spPr>
        <p:txBody>
          <a:bodyPr>
            <a:normAutofit/>
          </a:bodyPr>
          <a:lstStyle/>
          <a:p>
            <a:r>
              <a:rPr lang="en-GB" sz="5100" b="1" dirty="0">
                <a:latin typeface="Söhne"/>
              </a:rPr>
              <a:t>References</a:t>
            </a:r>
            <a:endParaRPr lang="en-US" sz="5100" b="1" dirty="0"/>
          </a:p>
        </p:txBody>
      </p:sp>
      <p:sp>
        <p:nvSpPr>
          <p:cNvPr id="6" name="Subtitle 5">
            <a:extLst>
              <a:ext uri="{FF2B5EF4-FFF2-40B4-BE49-F238E27FC236}">
                <a16:creationId xmlns:a16="http://schemas.microsoft.com/office/drawing/2014/main" id="{75D8F321-84AE-019D-1E88-1A7285D272E6}"/>
              </a:ext>
            </a:extLst>
          </p:cNvPr>
          <p:cNvSpPr>
            <a:spLocks noGrp="1"/>
          </p:cNvSpPr>
          <p:nvPr>
            <p:ph type="subTitle" idx="1"/>
          </p:nvPr>
        </p:nvSpPr>
        <p:spPr>
          <a:xfrm>
            <a:off x="111765" y="1388707"/>
            <a:ext cx="11403106" cy="4820593"/>
          </a:xfrm>
        </p:spPr>
        <p:txBody>
          <a:bodyPr>
            <a:normAutofit fontScale="85000" lnSpcReduction="20000"/>
          </a:bodyPr>
          <a:lstStyle/>
          <a:p>
            <a:pPr algn="l"/>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Legislation:</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Data Protection Act (2018).</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Copyright, Designs and Patents Act (1988).</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endPar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r>
              <a:rPr lang="en-GB" sz="1800" b="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Sources: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(2016).</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Standards of conduct, performance and ethics</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Health and Care Professions Council. Retrieved June 5, 2024, from </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7"/>
              </a:rPr>
              <a:t>https://</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7"/>
              </a:rPr>
              <a:t>www.hcpc-uk.org</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7"/>
              </a:rPr>
              <a:t>/</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7"/>
              </a:rPr>
              <a:t>globalassets</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7"/>
              </a:rPr>
              <a:t>/resources/standards/standards-of-conduct-performance-and-</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7"/>
              </a:rPr>
              <a:t>ethics.pdf</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(2017).</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Guidance on social media</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Health and Care Professions Council. Retrieved June 5, 2024, from </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8"/>
              </a:rPr>
              <a:t>https://</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8"/>
              </a:rPr>
              <a:t>www.hcpc-uk.org</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8"/>
              </a:rPr>
              <a:t>/</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8"/>
              </a:rPr>
              <a:t>globalassets</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8"/>
              </a:rPr>
              <a:t>/resources/guidance/guidance-on-social-</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8"/>
              </a:rPr>
              <a:t>media.pdf</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(2023, October 5). </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Equality, diversity and inclusion</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Health and Care Professions Council. Retrieved June 5, 2024, from </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9"/>
              </a:rPr>
              <a:t>https://www.hcpc-uk.org/standards/standards-of-proficiency/revisions-to-the-standards-of-proficiency/equality-diversity-and-inclusion/.</a:t>
            </a:r>
            <a:endPar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endParaRPr>
          </a:p>
          <a:p>
            <a:pPr algn="l"/>
            <a:r>
              <a:rPr lang="en-GB" sz="1800" kern="100" dirty="0">
                <a:effectLst/>
                <a:latin typeface="Aptos" panose="020B0004020202020204" pitchFamily="34" charset="0"/>
                <a:ea typeface="Aptos" panose="020B0004020202020204" pitchFamily="34" charset="0"/>
                <a:cs typeface="Times New Roman" panose="02020603050405020304" pitchFamily="18" charset="0"/>
              </a:rPr>
              <a:t>	(2024, September 1). Guidance on social media. Health and Care Professions Council. Retrieved June 5, 2024, from </a:t>
            </a:r>
            <a:r>
              <a:rPr lang="en-GB" sz="1800" kern="100" dirty="0">
                <a:effectLst/>
                <a:latin typeface="Aptos" panose="020B0004020202020204" pitchFamily="34" charset="0"/>
                <a:ea typeface="Aptos" panose="020B0004020202020204" pitchFamily="34" charset="0"/>
                <a:cs typeface="Times New Roman" panose="02020603050405020304" pitchFamily="18" charset="0"/>
                <a:hlinkClick r:id="rId10"/>
              </a:rPr>
              <a:t>https://</a:t>
            </a:r>
            <a:r>
              <a:rPr lang="en-GB" sz="1800" kern="100" dirty="0" err="1">
                <a:effectLst/>
                <a:latin typeface="Aptos" panose="020B0004020202020204" pitchFamily="34" charset="0"/>
                <a:ea typeface="Aptos" panose="020B0004020202020204" pitchFamily="34" charset="0"/>
                <a:cs typeface="Times New Roman" panose="02020603050405020304" pitchFamily="18" charset="0"/>
                <a:hlinkClick r:id="rId10"/>
              </a:rPr>
              <a:t>www.hcpc-uk.org</a:t>
            </a:r>
            <a:r>
              <a:rPr lang="en-GB" sz="1800" kern="100" dirty="0">
                <a:effectLst/>
                <a:latin typeface="Aptos" panose="020B0004020202020204" pitchFamily="34" charset="0"/>
                <a:ea typeface="Aptos" panose="020B0004020202020204" pitchFamily="34" charset="0"/>
                <a:cs typeface="Times New Roman" panose="02020603050405020304" pitchFamily="18" charset="0"/>
                <a:hlinkClick r:id="rId10"/>
              </a:rPr>
              <a: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hlinkClick r:id="rId10"/>
              </a:rPr>
              <a:t>globalassets</a:t>
            </a:r>
            <a:r>
              <a:rPr lang="en-GB" sz="1800" kern="100" dirty="0">
                <a:effectLst/>
                <a:latin typeface="Aptos" panose="020B0004020202020204" pitchFamily="34" charset="0"/>
                <a:ea typeface="Aptos" panose="020B0004020202020204" pitchFamily="34" charset="0"/>
                <a:cs typeface="Times New Roman" panose="02020603050405020304" pitchFamily="18" charset="0"/>
                <a:hlinkClick r:id="rId10"/>
              </a:rPr>
              <a:t>/standards/standard-of-conduct-performance-and-ethics/revised-standards-2023/revised-guidance-on-social-</a:t>
            </a:r>
            <a:r>
              <a:rPr lang="en-GB" sz="1800" kern="100" dirty="0" err="1">
                <a:effectLst/>
                <a:latin typeface="Aptos" panose="020B0004020202020204" pitchFamily="34" charset="0"/>
                <a:ea typeface="Aptos" panose="020B0004020202020204" pitchFamily="34" charset="0"/>
                <a:cs typeface="Times New Roman" panose="02020603050405020304" pitchFamily="18" charset="0"/>
                <a:hlinkClick r:id="rId10"/>
              </a:rPr>
              <a:t>media.pdf</a:t>
            </a:r>
            <a:r>
              <a:rPr lang="en-GB" sz="1800" kern="100" dirty="0">
                <a:effectLst/>
                <a:latin typeface="Aptos" panose="020B0004020202020204" pitchFamily="34" charset="0"/>
                <a:ea typeface="Aptos" panose="020B0004020202020204" pitchFamily="34" charset="0"/>
                <a:cs typeface="Times New Roman" panose="02020603050405020304" pitchFamily="18" charset="0"/>
                <a:hlinkClick r:id="rId10"/>
              </a:rPr>
              <a: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Guerra, F., Linz, D., Garcia, R.,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Kommata</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V.,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Kosiuk</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J., Chun, J.,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Boveda</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S., &amp; Duncker, D. (2022). The use of social media for professional purposes by healthcare professionals: The #</a:t>
            </a:r>
            <a:r>
              <a:rPr lang="en-GB" sz="1800"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intEHRAct</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survey. </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EP </a:t>
            </a:r>
            <a:r>
              <a:rPr lang="en-GB" sz="1800" i="1" kern="0" dirty="0" err="1">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Europace</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i="1"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24</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(4), 691–696. </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hlinkClick r:id="rId11"/>
              </a:rPr>
              <a:t>https://doi.org/10.1093/europace/euab244</a:t>
            </a:r>
            <a:r>
              <a:rPr lang="en-GB" sz="1800" kern="0" dirty="0">
                <a:solidFill>
                  <a:srgbClr val="0E101A"/>
                </a:solidFill>
                <a:effectLst/>
                <a:latin typeface="Arial" panose="020B0604020202020204" pitchFamily="34" charset="0"/>
                <a:ea typeface="Times New Roman" panose="02020603050405020304" pitchFamily="18" charset="0"/>
                <a:cs typeface="Times New Roman" panose="02020603050405020304" pitchFamily="18" charset="0"/>
              </a:rPr>
              <a:t>.</a:t>
            </a:r>
          </a:p>
          <a:p>
            <a:pPr algn="l"/>
            <a:r>
              <a:rPr lang="en-GB" sz="1800" b="1" kern="0" dirty="0">
                <a:solidFill>
                  <a:srgbClr val="0E101A"/>
                </a:solidFill>
                <a:latin typeface="Arial" panose="020B0604020202020204" pitchFamily="34" charset="0"/>
                <a:ea typeface="Aptos" panose="020B0004020202020204" pitchFamily="34" charset="0"/>
                <a:cs typeface="Times New Roman" panose="02020603050405020304" pitchFamily="18" charset="0"/>
              </a:rPr>
              <a:t>Disclaimer:</a:t>
            </a:r>
          </a:p>
          <a:p>
            <a:pPr algn="l"/>
            <a:r>
              <a:rPr lang="en-GB" sz="1800" kern="0" dirty="0">
                <a:solidFill>
                  <a:srgbClr val="0E101A"/>
                </a:solidFill>
                <a:effectLst/>
                <a:latin typeface="Arial" panose="020B0604020202020204" pitchFamily="34" charset="0"/>
                <a:ea typeface="Aptos" panose="020B0004020202020204" pitchFamily="34" charset="0"/>
                <a:cs typeface="Times New Roman" panose="02020603050405020304" pitchFamily="18" charset="0"/>
              </a:rPr>
              <a:t>These images were created using AI (DALL-E</a:t>
            </a:r>
            <a:r>
              <a:rPr lang="en-GB" sz="1800" kern="0" dirty="0">
                <a:solidFill>
                  <a:srgbClr val="0E101A"/>
                </a:solidFill>
                <a:latin typeface="Arial" panose="020B0604020202020204" pitchFamily="34" charset="0"/>
                <a:ea typeface="Aptos" panose="020B0004020202020204" pitchFamily="34" charset="0"/>
                <a:cs typeface="Times New Roman" panose="02020603050405020304" pitchFamily="18" charset="0"/>
              </a:rPr>
              <a:t> &amp; Microsoft Designer) Copyright (Used with permission) © Stevens, R. 2024.</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7B44C7C-213D-2C57-3C64-6E7BC52657FA}"/>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solidFill>
                  <a:schemeClr val="bg1"/>
                </a:solidFill>
              </a:rPr>
              <a:t>Images (AI)</a:t>
            </a:r>
          </a:p>
        </p:txBody>
      </p:sp>
      <p:pic>
        <p:nvPicPr>
          <p:cNvPr id="70" name="Audio 69">
            <a:extLst>
              <a:ext uri="{FF2B5EF4-FFF2-40B4-BE49-F238E27FC236}">
                <a16:creationId xmlns:a16="http://schemas.microsoft.com/office/drawing/2014/main" id="{6948B8D8-7856-8B33-C15C-F66C5CF1E3D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82148989"/>
      </p:ext>
    </p:extLst>
  </p:cSld>
  <p:clrMapOvr>
    <a:masterClrMapping/>
  </p:clrMapOvr>
  <mc:AlternateContent xmlns:mc="http://schemas.openxmlformats.org/markup-compatibility/2006" xmlns:p14="http://schemas.microsoft.com/office/powerpoint/2010/main">
    <mc:Choice Requires="p14">
      <p:transition spd="med" p14:dur="700" advTm="20932">
        <p:fade/>
      </p:transition>
    </mc:Choice>
    <mc:Fallback xmlns="">
      <p:transition spd="med" advTm="20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collage featuring healthcare professionals engaging in various online activities: posting on social media, participating in a webinar, and browsing through digital healthcare resources, with icons of popular social media platforms (like Twitter and LinkedIn) floating in the background. This image illustrates the intersection of healthcare and digital communication.">
            <a:extLst>
              <a:ext uri="{FF2B5EF4-FFF2-40B4-BE49-F238E27FC236}">
                <a16:creationId xmlns:a16="http://schemas.microsoft.com/office/drawing/2014/main" id="{1805D0BF-B793-FE57-9589-8EF1ACEEE16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Blur/>
                    </a14:imgEffect>
                    <a14:imgEffect>
                      <a14:brightnessContrast bright="-40000" contrast="-40000"/>
                    </a14:imgEffect>
                  </a14:imgLayer>
                </a14:imgProps>
              </a:ext>
              <a:ext uri="{28A0092B-C50C-407E-A947-70E740481C1C}">
                <a14:useLocalDpi xmlns:a14="http://schemas.microsoft.com/office/drawing/2010/main" val="0"/>
              </a:ext>
            </a:extLst>
          </a:blip>
          <a:srcRect l="35549" t="71" r="-590" b="63345"/>
          <a:stretch/>
        </p:blipFill>
        <p:spPr bwMode="auto">
          <a:xfrm>
            <a:off x="-1" y="0"/>
            <a:ext cx="12344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6E662C-2257-45E1-328A-9A99008C8A0E}"/>
              </a:ext>
            </a:extLst>
          </p:cNvPr>
          <p:cNvSpPr/>
          <p:nvPr/>
        </p:nvSpPr>
        <p:spPr>
          <a:xfrm>
            <a:off x="-2" y="2313454"/>
            <a:ext cx="10553702" cy="375861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6">
            <a:extLst>
              <a:ext uri="{FF2B5EF4-FFF2-40B4-BE49-F238E27FC236}">
                <a16:creationId xmlns:a16="http://schemas.microsoft.com/office/drawing/2014/main" id="{3E4205C1-AB9C-F998-DA51-D854C5D2F7C0}"/>
              </a:ext>
            </a:extLst>
          </p:cNvPr>
          <p:cNvSpPr>
            <a:spLocks noGrp="1"/>
          </p:cNvSpPr>
          <p:nvPr>
            <p:ph type="subTitle" idx="1"/>
          </p:nvPr>
        </p:nvSpPr>
        <p:spPr>
          <a:xfrm>
            <a:off x="236464" y="2441990"/>
            <a:ext cx="10183886" cy="4020663"/>
          </a:xfrm>
        </p:spPr>
        <p:txBody>
          <a:bodyPr anchor="ctr">
            <a:noAutofit/>
          </a:bodyPr>
          <a:lstStyle/>
          <a:p>
            <a:pPr marL="457200" indent="-457200" algn="l">
              <a:buFont typeface="Arial" panose="020B0604020202020204" pitchFamily="34" charset="0"/>
              <a:buChar char="•"/>
            </a:pPr>
            <a:r>
              <a:rPr lang="en-US" sz="3600" dirty="0">
                <a:solidFill>
                  <a:schemeClr val="bg1"/>
                </a:solidFill>
              </a:rPr>
              <a:t>Identify the benefits and risks of social media for healthcare professionals.</a:t>
            </a:r>
          </a:p>
          <a:p>
            <a:pPr algn="l"/>
            <a:endParaRPr lang="en-US" sz="900" dirty="0">
              <a:solidFill>
                <a:schemeClr val="bg1"/>
              </a:solidFill>
            </a:endParaRPr>
          </a:p>
          <a:p>
            <a:pPr marL="457200" indent="-457200" algn="l">
              <a:buFont typeface="Arial" panose="020B0604020202020204" pitchFamily="34" charset="0"/>
              <a:buChar char="•"/>
            </a:pPr>
            <a:r>
              <a:rPr lang="en-US" sz="3600" dirty="0">
                <a:solidFill>
                  <a:schemeClr val="bg1"/>
                </a:solidFill>
              </a:rPr>
              <a:t>Develop knowledge of HCPC social media guidelines.</a:t>
            </a:r>
            <a:endParaRPr lang="en-US" sz="900" dirty="0">
              <a:solidFill>
                <a:schemeClr val="bg1"/>
              </a:solidFill>
            </a:endParaRPr>
          </a:p>
          <a:p>
            <a:pPr marL="457200" indent="-457200" algn="l">
              <a:buFont typeface="Arial" panose="020B0604020202020204" pitchFamily="34" charset="0"/>
              <a:buChar char="•"/>
            </a:pPr>
            <a:r>
              <a:rPr lang="en-US" sz="3600" dirty="0">
                <a:solidFill>
                  <a:schemeClr val="bg1"/>
                </a:solidFill>
              </a:rPr>
              <a:t>Gain actionable tips for managing your online presence.</a:t>
            </a:r>
          </a:p>
          <a:p>
            <a:pPr marL="457200" indent="-457200" algn="l">
              <a:buFont typeface="Arial" panose="020B0604020202020204" pitchFamily="34" charset="0"/>
              <a:buChar char="•"/>
            </a:pPr>
            <a:endParaRPr lang="en-US" sz="2800" dirty="0">
              <a:solidFill>
                <a:schemeClr val="bg1"/>
              </a:solidFill>
            </a:endParaRPr>
          </a:p>
        </p:txBody>
      </p:sp>
      <p:sp>
        <p:nvSpPr>
          <p:cNvPr id="10" name="Title 1">
            <a:extLst>
              <a:ext uri="{FF2B5EF4-FFF2-40B4-BE49-F238E27FC236}">
                <a16:creationId xmlns:a16="http://schemas.microsoft.com/office/drawing/2014/main" id="{87E4E006-99F5-ED04-6C37-C8CCACA2B2B0}"/>
              </a:ext>
            </a:extLst>
          </p:cNvPr>
          <p:cNvSpPr txBox="1">
            <a:spLocks/>
          </p:cNvSpPr>
          <p:nvPr/>
        </p:nvSpPr>
        <p:spPr>
          <a:xfrm>
            <a:off x="404553" y="713481"/>
            <a:ext cx="9078562" cy="99597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100" b="1" dirty="0">
                <a:solidFill>
                  <a:schemeClr val="bg1"/>
                </a:solidFill>
                <a:latin typeface="Söhne"/>
              </a:rPr>
              <a:t>Learning Outcomes</a:t>
            </a:r>
            <a:endParaRPr lang="en-US" sz="5100" b="1" dirty="0">
              <a:solidFill>
                <a:schemeClr val="bg1"/>
              </a:solidFill>
            </a:endParaRPr>
          </a:p>
        </p:txBody>
      </p:sp>
      <p:sp>
        <p:nvSpPr>
          <p:cNvPr id="4" name="TextBox 3">
            <a:extLst>
              <a:ext uri="{FF2B5EF4-FFF2-40B4-BE49-F238E27FC236}">
                <a16:creationId xmlns:a16="http://schemas.microsoft.com/office/drawing/2014/main" id="{1B28E5C5-4736-65B9-99CB-2998F35F24FC}"/>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solidFill>
                  <a:schemeClr val="bg1"/>
                </a:solidFill>
              </a:rPr>
              <a:t>Images (AI)</a:t>
            </a:r>
          </a:p>
        </p:txBody>
      </p:sp>
      <p:pic>
        <p:nvPicPr>
          <p:cNvPr id="39" name="Audio 38">
            <a:extLst>
              <a:ext uri="{FF2B5EF4-FFF2-40B4-BE49-F238E27FC236}">
                <a16:creationId xmlns:a16="http://schemas.microsoft.com/office/drawing/2014/main" id="{8A2C01E8-32BD-D9A5-1695-03D39236C65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1754734173"/>
      </p:ext>
    </p:extLst>
  </p:cSld>
  <p:clrMapOvr>
    <a:masterClrMapping/>
  </p:clrMapOvr>
  <mc:AlternateContent xmlns:mc="http://schemas.openxmlformats.org/markup-compatibility/2006" xmlns:p14="http://schemas.microsoft.com/office/powerpoint/2010/main">
    <mc:Choice Requires="p14">
      <p:transition spd="med" p14:dur="700" advTm="18336">
        <p:fade/>
      </p:transition>
    </mc:Choice>
    <mc:Fallback xmlns="">
      <p:transition spd="med" advTm="183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9"/>
                </p:tgtEl>
              </p:cMediaNode>
            </p:audio>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6DC4-6EB4-5CF7-1940-56CD82C753A7}"/>
              </a:ext>
            </a:extLst>
          </p:cNvPr>
          <p:cNvSpPr>
            <a:spLocks noGrp="1"/>
          </p:cNvSpPr>
          <p:nvPr>
            <p:ph type="title"/>
          </p:nvPr>
        </p:nvSpPr>
        <p:spPr>
          <a:xfrm>
            <a:off x="640080" y="325369"/>
            <a:ext cx="4368602" cy="1956841"/>
          </a:xfrm>
        </p:spPr>
        <p:txBody>
          <a:bodyPr anchor="b">
            <a:normAutofit/>
          </a:bodyPr>
          <a:lstStyle/>
          <a:p>
            <a:r>
              <a:rPr lang="en-GB" b="1" i="0" dirty="0">
                <a:effectLst/>
                <a:latin typeface="Söhne"/>
              </a:rPr>
              <a:t>HCPC Standards: Our Ethical Compass</a:t>
            </a:r>
            <a:endParaRPr lang="en-US" dirty="0"/>
          </a:p>
        </p:txBody>
      </p:sp>
      <p:sp>
        <p:nvSpPr>
          <p:cNvPr id="3" name="Content Placeholder 2">
            <a:extLst>
              <a:ext uri="{FF2B5EF4-FFF2-40B4-BE49-F238E27FC236}">
                <a16:creationId xmlns:a16="http://schemas.microsoft.com/office/drawing/2014/main" id="{4B707A29-8138-EB03-A9BB-9D255744C461}"/>
              </a:ext>
            </a:extLst>
          </p:cNvPr>
          <p:cNvSpPr>
            <a:spLocks noGrp="1"/>
          </p:cNvSpPr>
          <p:nvPr>
            <p:ph idx="1"/>
          </p:nvPr>
        </p:nvSpPr>
        <p:spPr>
          <a:xfrm>
            <a:off x="640080" y="2872899"/>
            <a:ext cx="4099871" cy="2689266"/>
          </a:xfrm>
        </p:spPr>
        <p:txBody>
          <a:bodyPr>
            <a:normAutofit fontScale="85000" lnSpcReduction="20000"/>
          </a:bodyPr>
          <a:lstStyle/>
          <a:p>
            <a:pPr marL="0" indent="0">
              <a:buNone/>
            </a:pPr>
            <a:r>
              <a:rPr lang="en-GB" dirty="0"/>
              <a:t>“‘Social media’ refers to websites and applications that allow you to create and share content and to interact with other users. This includes, but is not limited to, websites such as Facebook, Twitter and YouTube, as well as online forums and blogs.”</a:t>
            </a:r>
            <a:endParaRPr lang="en-US" dirty="0"/>
          </a:p>
        </p:txBody>
      </p:sp>
      <p:pic>
        <p:nvPicPr>
          <p:cNvPr id="4098" name="Picture 2" descr="An image of a compass overlaid on a background of healthcare professionals at work, with the needle pointing towards ethical symbols such as a handshake (for trust), heart (for care), and an open book (for transparency). The color scheme should match the vibrant and dynamic style of the previous images, enhancing the visual continuity of the series. This highlights the direction provided by HCPC standards in professional conduct.">
            <a:extLst>
              <a:ext uri="{FF2B5EF4-FFF2-40B4-BE49-F238E27FC236}">
                <a16:creationId xmlns:a16="http://schemas.microsoft.com/office/drawing/2014/main" id="{F37E700E-78DD-5E18-E543-B27699615E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outerShdw blurRad="50800" dist="50800" dir="5400000" algn="ctr" rotWithShape="0">
              <a:srgbClr val="0070C0"/>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5435B82-3B0B-5A86-6D9F-C05B92BB6445}"/>
              </a:ext>
            </a:extLst>
          </p:cNvPr>
          <p:cNvSpPr txBox="1"/>
          <p:nvPr/>
        </p:nvSpPr>
        <p:spPr>
          <a:xfrm>
            <a:off x="587363" y="5423665"/>
            <a:ext cx="4721291" cy="338554"/>
          </a:xfrm>
          <a:prstGeom prst="rect">
            <a:avLst/>
          </a:prstGeom>
          <a:noFill/>
        </p:spPr>
        <p:txBody>
          <a:bodyPr wrap="square" rtlCol="0">
            <a:spAutoFit/>
          </a:bodyPr>
          <a:lstStyle/>
          <a:p>
            <a:r>
              <a:rPr lang="en-GB" sz="1600" dirty="0"/>
              <a:t>(</a:t>
            </a:r>
            <a:r>
              <a:rPr lang="en-GB" sz="1600" dirty="0">
                <a:hlinkClick r:id="rId7"/>
              </a:rPr>
              <a:t>HCPC, 2017</a:t>
            </a:r>
            <a:r>
              <a:rPr lang="en-GB" sz="1600" dirty="0"/>
              <a:t>; </a:t>
            </a:r>
            <a:r>
              <a:rPr lang="en-GB" sz="1600" dirty="0">
                <a:hlinkClick r:id="rId8"/>
              </a:rPr>
              <a:t>HCPC 2024</a:t>
            </a:r>
            <a:r>
              <a:rPr lang="en-GB" sz="1600" dirty="0"/>
              <a:t>)</a:t>
            </a:r>
            <a:endParaRPr lang="en-US" sz="1600" dirty="0"/>
          </a:p>
        </p:txBody>
      </p:sp>
      <p:pic>
        <p:nvPicPr>
          <p:cNvPr id="10" name="Picture 9" descr="A close up of an orange object&#10;&#10;Description automatically generated">
            <a:extLst>
              <a:ext uri="{FF2B5EF4-FFF2-40B4-BE49-F238E27FC236}">
                <a16:creationId xmlns:a16="http://schemas.microsoft.com/office/drawing/2014/main" id="{FE7813DC-AAB5-8A23-04CD-78C0E19CC4F8}"/>
              </a:ext>
            </a:extLst>
          </p:cNvPr>
          <p:cNvPicPr>
            <a:picLocks noChangeAspect="1"/>
          </p:cNvPicPr>
          <p:nvPr/>
        </p:nvPicPr>
        <p:blipFill>
          <a:blip r:embed="rId9"/>
          <a:stretch>
            <a:fillRect/>
          </a:stretch>
        </p:blipFill>
        <p:spPr>
          <a:xfrm>
            <a:off x="560351" y="2167910"/>
            <a:ext cx="4000667" cy="528390"/>
          </a:xfrm>
          <a:prstGeom prst="rect">
            <a:avLst/>
          </a:prstGeom>
        </p:spPr>
      </p:pic>
      <p:sp>
        <p:nvSpPr>
          <p:cNvPr id="11" name="TextBox 10">
            <a:extLst>
              <a:ext uri="{FF2B5EF4-FFF2-40B4-BE49-F238E27FC236}">
                <a16:creationId xmlns:a16="http://schemas.microsoft.com/office/drawing/2014/main" id="{9E05962B-A5F8-433D-7018-A80F779D4C71}"/>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solidFill>
                  <a:schemeClr val="bg1"/>
                </a:solidFill>
              </a:rPr>
              <a:t>Images (AI)</a:t>
            </a:r>
          </a:p>
        </p:txBody>
      </p:sp>
      <p:pic>
        <p:nvPicPr>
          <p:cNvPr id="37" name="Audio 36">
            <a:extLst>
              <a:ext uri="{FF2B5EF4-FFF2-40B4-BE49-F238E27FC236}">
                <a16:creationId xmlns:a16="http://schemas.microsoft.com/office/drawing/2014/main" id="{0C0765A5-E4F4-4A6C-4DD4-AF051BF31DD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599807658"/>
      </p:ext>
    </p:extLst>
  </p:cSld>
  <p:clrMapOvr>
    <a:masterClrMapping/>
  </p:clrMapOvr>
  <mc:AlternateContent xmlns:mc="http://schemas.openxmlformats.org/markup-compatibility/2006" xmlns:p14="http://schemas.microsoft.com/office/powerpoint/2010/main">
    <mc:Choice Requires="p14">
      <p:transition spd="med" p14:dur="700" advTm="42451">
        <p:fade/>
      </p:transition>
    </mc:Choice>
    <mc:Fallback xmlns="">
      <p:transition spd="med" advTm="42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7"/>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D5C5-AF80-C635-AEA0-46528FC088FB}"/>
              </a:ext>
            </a:extLst>
          </p:cNvPr>
          <p:cNvSpPr>
            <a:spLocks noGrp="1"/>
          </p:cNvSpPr>
          <p:nvPr>
            <p:ph type="title"/>
          </p:nvPr>
        </p:nvSpPr>
        <p:spPr>
          <a:xfrm>
            <a:off x="5297762" y="329184"/>
            <a:ext cx="6251110" cy="1783080"/>
          </a:xfrm>
        </p:spPr>
        <p:txBody>
          <a:bodyPr anchor="b">
            <a:normAutofit/>
          </a:bodyPr>
          <a:lstStyle/>
          <a:p>
            <a:r>
              <a:rPr lang="en-GB" b="1" i="0" dirty="0">
                <a:effectLst/>
                <a:latin typeface="Söhne"/>
              </a:rPr>
              <a:t>Benefits of Social Media</a:t>
            </a:r>
            <a:endParaRPr lang="en-US" dirty="0"/>
          </a:p>
        </p:txBody>
      </p:sp>
      <p:sp>
        <p:nvSpPr>
          <p:cNvPr id="3" name="Content Placeholder 2">
            <a:extLst>
              <a:ext uri="{FF2B5EF4-FFF2-40B4-BE49-F238E27FC236}">
                <a16:creationId xmlns:a16="http://schemas.microsoft.com/office/drawing/2014/main" id="{EFD0B500-EC5B-6775-76C5-470BA5E44FA2}"/>
              </a:ext>
            </a:extLst>
          </p:cNvPr>
          <p:cNvSpPr>
            <a:spLocks noGrp="1"/>
          </p:cNvSpPr>
          <p:nvPr>
            <p:ph idx="1"/>
          </p:nvPr>
        </p:nvSpPr>
        <p:spPr>
          <a:xfrm>
            <a:off x="5297762" y="2706624"/>
            <a:ext cx="6703738" cy="2502672"/>
          </a:xfrm>
        </p:spPr>
        <p:txBody>
          <a:bodyPr>
            <a:normAutofit/>
          </a:bodyPr>
          <a:lstStyle/>
          <a:p>
            <a:r>
              <a:rPr lang="en-GB" dirty="0">
                <a:latin typeface="Söhne"/>
              </a:rPr>
              <a:t>Educative function</a:t>
            </a:r>
          </a:p>
          <a:p>
            <a:r>
              <a:rPr lang="en-GB" dirty="0">
                <a:latin typeface="Söhne"/>
              </a:rPr>
              <a:t>Raising public awareness</a:t>
            </a:r>
          </a:p>
          <a:p>
            <a:r>
              <a:rPr lang="en-GB" dirty="0">
                <a:latin typeface="Söhne"/>
              </a:rPr>
              <a:t>Global interprofessional networking</a:t>
            </a:r>
          </a:p>
          <a:p>
            <a:r>
              <a:rPr lang="en-GB" dirty="0">
                <a:latin typeface="Söhne"/>
              </a:rPr>
              <a:t>Share about the profession</a:t>
            </a:r>
          </a:p>
          <a:p>
            <a:pPr marL="0" indent="0">
              <a:buNone/>
            </a:pPr>
            <a:endParaRPr lang="en-GB" dirty="0">
              <a:latin typeface="Söhne"/>
            </a:endParaRPr>
          </a:p>
        </p:txBody>
      </p:sp>
      <p:sp>
        <p:nvSpPr>
          <p:cNvPr id="7" name="TextBox 6">
            <a:extLst>
              <a:ext uri="{FF2B5EF4-FFF2-40B4-BE49-F238E27FC236}">
                <a16:creationId xmlns:a16="http://schemas.microsoft.com/office/drawing/2014/main" id="{9BC19C41-5CF6-1A92-CCDF-6AE3D3A2C574}"/>
              </a:ext>
            </a:extLst>
          </p:cNvPr>
          <p:cNvSpPr txBox="1"/>
          <p:nvPr/>
        </p:nvSpPr>
        <p:spPr>
          <a:xfrm>
            <a:off x="5294714" y="5385071"/>
            <a:ext cx="6251110" cy="338554"/>
          </a:xfrm>
          <a:prstGeom prst="rect">
            <a:avLst/>
          </a:prstGeom>
          <a:noFill/>
        </p:spPr>
        <p:txBody>
          <a:bodyPr wrap="square" rtlCol="0">
            <a:spAutoFit/>
          </a:bodyPr>
          <a:lstStyle/>
          <a:p>
            <a:pPr algn="r"/>
            <a:r>
              <a:rPr lang="en-GB" sz="1600" dirty="0"/>
              <a:t>(</a:t>
            </a:r>
            <a:r>
              <a:rPr lang="en-GB" sz="1600" dirty="0">
                <a:hlinkClick r:id="rId6"/>
              </a:rPr>
              <a:t>HCPC, 2017</a:t>
            </a:r>
            <a:r>
              <a:rPr lang="en-GB" sz="1600" dirty="0"/>
              <a:t>)</a:t>
            </a:r>
            <a:endParaRPr lang="en-US" sz="1600" dirty="0"/>
          </a:p>
        </p:txBody>
      </p:sp>
      <p:pic>
        <p:nvPicPr>
          <p:cNvPr id="5" name="Picture 2" descr="A vibrant, dynamic image of a globe made up of social media icons, with healthcare symbols (such as the medical cross, stethoscope, and heart rate line) intertwined. This represents the global network of healthcare professionals sharing knowledge and connecting via social media.">
            <a:extLst>
              <a:ext uri="{FF2B5EF4-FFF2-40B4-BE49-F238E27FC236}">
                <a16:creationId xmlns:a16="http://schemas.microsoft.com/office/drawing/2014/main" id="{2EC6E3D3-2D73-936A-575C-A193D21250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859" r="9230"/>
          <a:stretch/>
        </p:blipFill>
        <p:spPr bwMode="auto">
          <a:xfrm>
            <a:off x="1905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descr="A close up of an orange object&#10;&#10;Description automatically generated">
            <a:extLst>
              <a:ext uri="{FF2B5EF4-FFF2-40B4-BE49-F238E27FC236}">
                <a16:creationId xmlns:a16="http://schemas.microsoft.com/office/drawing/2014/main" id="{4B3B7A57-6E65-429E-5F36-3B0E9B046D5D}"/>
              </a:ext>
            </a:extLst>
          </p:cNvPr>
          <p:cNvPicPr>
            <a:picLocks noChangeAspect="1"/>
          </p:cNvPicPr>
          <p:nvPr/>
        </p:nvPicPr>
        <p:blipFill>
          <a:blip r:embed="rId8"/>
          <a:stretch>
            <a:fillRect/>
          </a:stretch>
        </p:blipFill>
        <p:spPr>
          <a:xfrm>
            <a:off x="5161364" y="2090347"/>
            <a:ext cx="6251110" cy="528390"/>
          </a:xfrm>
          <a:prstGeom prst="rect">
            <a:avLst/>
          </a:prstGeom>
        </p:spPr>
      </p:pic>
      <p:sp>
        <p:nvSpPr>
          <p:cNvPr id="10" name="TextBox 9">
            <a:extLst>
              <a:ext uri="{FF2B5EF4-FFF2-40B4-BE49-F238E27FC236}">
                <a16:creationId xmlns:a16="http://schemas.microsoft.com/office/drawing/2014/main" id="{4EC11310-2F84-8501-DB17-C1AC16C2E17C}"/>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t>Images (AI)</a:t>
            </a:r>
          </a:p>
        </p:txBody>
      </p:sp>
      <p:pic>
        <p:nvPicPr>
          <p:cNvPr id="15" name="Audio 14">
            <a:extLst>
              <a:ext uri="{FF2B5EF4-FFF2-40B4-BE49-F238E27FC236}">
                <a16:creationId xmlns:a16="http://schemas.microsoft.com/office/drawing/2014/main" id="{859296C4-5170-F97A-D83B-BDEF527DA74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97252865"/>
      </p:ext>
    </p:extLst>
  </p:cSld>
  <p:clrMapOvr>
    <a:masterClrMapping/>
  </p:clrMapOvr>
  <mc:AlternateContent xmlns:mc="http://schemas.openxmlformats.org/markup-compatibility/2006" xmlns:p14="http://schemas.microsoft.com/office/powerpoint/2010/main">
    <mc:Choice Requires="p14">
      <p:transition spd="med" p14:dur="700" advTm="76649">
        <p:fade/>
      </p:transition>
    </mc:Choice>
    <mc:Fallback xmlns="">
      <p:transition spd="med" advTm="766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15"/>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0C66-3340-467A-984C-3365071848E8}"/>
              </a:ext>
            </a:extLst>
          </p:cNvPr>
          <p:cNvSpPr>
            <a:spLocks noGrp="1"/>
          </p:cNvSpPr>
          <p:nvPr>
            <p:ph type="title"/>
          </p:nvPr>
        </p:nvSpPr>
        <p:spPr/>
        <p:txBody>
          <a:bodyPr>
            <a:normAutofit/>
          </a:bodyPr>
          <a:lstStyle/>
          <a:p>
            <a:r>
              <a:rPr lang="en-GB" b="1" i="0" dirty="0">
                <a:solidFill>
                  <a:srgbClr val="0D0D0D"/>
                </a:solidFill>
                <a:effectLst/>
                <a:latin typeface="Söhne"/>
              </a:rPr>
              <a:t>Risks Associated with Social Media</a:t>
            </a:r>
            <a:endParaRPr lang="en-US" dirty="0"/>
          </a:p>
        </p:txBody>
      </p:sp>
      <p:graphicFrame>
        <p:nvGraphicFramePr>
          <p:cNvPr id="13" name="Content Placeholder 2">
            <a:extLst>
              <a:ext uri="{FF2B5EF4-FFF2-40B4-BE49-F238E27FC236}">
                <a16:creationId xmlns:a16="http://schemas.microsoft.com/office/drawing/2014/main" id="{257932CF-0AB0-85C5-43F9-77CB42AFC5C6}"/>
              </a:ext>
            </a:extLst>
          </p:cNvPr>
          <p:cNvGraphicFramePr>
            <a:graphicFrameLocks noGrp="1"/>
          </p:cNvGraphicFramePr>
          <p:nvPr>
            <p:ph idx="1"/>
            <p:extLst>
              <p:ext uri="{D42A27DB-BD31-4B8C-83A1-F6EECF244321}">
                <p14:modId xmlns:p14="http://schemas.microsoft.com/office/powerpoint/2010/main" val="12999358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CCBBE261-F59B-3695-0823-E7C7FD2934F2}"/>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t>Images (AI)</a:t>
            </a:r>
          </a:p>
        </p:txBody>
      </p:sp>
      <p:pic>
        <p:nvPicPr>
          <p:cNvPr id="31" name="Audio 30">
            <a:extLst>
              <a:ext uri="{FF2B5EF4-FFF2-40B4-BE49-F238E27FC236}">
                <a16:creationId xmlns:a16="http://schemas.microsoft.com/office/drawing/2014/main" id="{7122C231-28E6-4FF8-1C71-55279A684AD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947088965"/>
      </p:ext>
    </p:extLst>
  </p:cSld>
  <p:clrMapOvr>
    <a:masterClrMapping/>
  </p:clrMapOvr>
  <mc:AlternateContent xmlns:mc="http://schemas.openxmlformats.org/markup-compatibility/2006" xmlns:p14="http://schemas.microsoft.com/office/powerpoint/2010/main">
    <mc:Choice Requires="p14">
      <p:transition spd="med" p14:dur="700" advTm="33048">
        <p:fade/>
      </p:transition>
    </mc:Choice>
    <mc:Fallback xmlns="">
      <p:transition spd="med" advTm="33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1"/>
                </p:tgtEl>
              </p:cMediaNode>
            </p:audio>
          </p:childTnLst>
        </p:cTn>
      </p:par>
    </p:tnLst>
    <p:bldLst>
      <p:bldGraphic spid="1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D5C5-AF80-C635-AEA0-46528FC088FB}"/>
              </a:ext>
            </a:extLst>
          </p:cNvPr>
          <p:cNvSpPr>
            <a:spLocks noGrp="1"/>
          </p:cNvSpPr>
          <p:nvPr>
            <p:ph type="title"/>
          </p:nvPr>
        </p:nvSpPr>
        <p:spPr>
          <a:xfrm>
            <a:off x="5145361" y="329184"/>
            <a:ext cx="6703737" cy="1783080"/>
          </a:xfrm>
        </p:spPr>
        <p:txBody>
          <a:bodyPr anchor="b">
            <a:normAutofit/>
          </a:bodyPr>
          <a:lstStyle/>
          <a:p>
            <a:r>
              <a:rPr lang="en-GB" b="1" i="0" dirty="0">
                <a:effectLst/>
                <a:latin typeface="Söhne"/>
              </a:rPr>
              <a:t>Standards and Social Media</a:t>
            </a:r>
            <a:endParaRPr lang="en-US" dirty="0"/>
          </a:p>
        </p:txBody>
      </p:sp>
      <p:sp>
        <p:nvSpPr>
          <p:cNvPr id="3" name="Content Placeholder 2">
            <a:extLst>
              <a:ext uri="{FF2B5EF4-FFF2-40B4-BE49-F238E27FC236}">
                <a16:creationId xmlns:a16="http://schemas.microsoft.com/office/drawing/2014/main" id="{EFD0B500-EC5B-6775-76C5-470BA5E44FA2}"/>
              </a:ext>
            </a:extLst>
          </p:cNvPr>
          <p:cNvSpPr>
            <a:spLocks noGrp="1"/>
          </p:cNvSpPr>
          <p:nvPr>
            <p:ph idx="1"/>
          </p:nvPr>
        </p:nvSpPr>
        <p:spPr>
          <a:xfrm>
            <a:off x="5297762" y="2706624"/>
            <a:ext cx="6703738" cy="3483864"/>
          </a:xfrm>
        </p:spPr>
        <p:txBody>
          <a:bodyPr>
            <a:normAutofit/>
          </a:bodyPr>
          <a:lstStyle/>
          <a:p>
            <a:pPr>
              <a:buFont typeface="Arial" panose="020B0604020202020204" pitchFamily="34" charset="0"/>
              <a:buChar char="•"/>
            </a:pPr>
            <a:r>
              <a:rPr lang="en-GB" b="0" i="0" dirty="0">
                <a:effectLst/>
                <a:latin typeface="Söhne"/>
              </a:rPr>
              <a:t>Application of HCPC standards to social media use</a:t>
            </a:r>
          </a:p>
          <a:p>
            <a:pPr>
              <a:buFont typeface="Arial" panose="020B0604020202020204" pitchFamily="34" charset="0"/>
              <a:buChar char="•"/>
            </a:pPr>
            <a:r>
              <a:rPr lang="en-GB" b="0" i="0" dirty="0">
                <a:effectLst/>
                <a:latin typeface="Söhne"/>
              </a:rPr>
              <a:t>Upholding professional conduct and ethical principles online</a:t>
            </a:r>
          </a:p>
          <a:p>
            <a:pPr>
              <a:buFont typeface="Arial" panose="020B0604020202020204" pitchFamily="34" charset="0"/>
              <a:buChar char="•"/>
            </a:pPr>
            <a:r>
              <a:rPr lang="en-GB" b="0" i="0" dirty="0">
                <a:effectLst/>
                <a:latin typeface="Söhne"/>
              </a:rPr>
              <a:t>Consideration of historical social media activity</a:t>
            </a:r>
          </a:p>
          <a:p>
            <a:endParaRPr lang="en-US" dirty="0"/>
          </a:p>
        </p:txBody>
      </p:sp>
      <p:pic>
        <p:nvPicPr>
          <p:cNvPr id="4" name="Picture 2" descr="A sleek, modern design featuring a female healthcare professional in blue nursing scrubs without any logos or medical equipment, looking at a tablet screen that displays a mix of medical information and social media interfaces. The image should be vibrant and dynamic, aligning with the continuity of the previous images in the series and emphasizing professionalism, ethics, and digital communication. This visual encapsulates the advantages of leveraging social media for professional growth and patient engagement.">
            <a:extLst>
              <a:ext uri="{FF2B5EF4-FFF2-40B4-BE49-F238E27FC236}">
                <a16:creationId xmlns:a16="http://schemas.microsoft.com/office/drawing/2014/main" id="{D4017932-20FB-4639-E63D-38F19C0B3B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794" r="14295"/>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C19C41-5CF6-1A92-CCDF-6AE3D3A2C574}"/>
              </a:ext>
            </a:extLst>
          </p:cNvPr>
          <p:cNvSpPr txBox="1"/>
          <p:nvPr/>
        </p:nvSpPr>
        <p:spPr>
          <a:xfrm>
            <a:off x="5294714" y="5385071"/>
            <a:ext cx="6251110" cy="338554"/>
          </a:xfrm>
          <a:prstGeom prst="rect">
            <a:avLst/>
          </a:prstGeom>
          <a:noFill/>
        </p:spPr>
        <p:txBody>
          <a:bodyPr wrap="square" rtlCol="0">
            <a:spAutoFit/>
          </a:bodyPr>
          <a:lstStyle/>
          <a:p>
            <a:r>
              <a:rPr lang="en-US" sz="1600" dirty="0"/>
              <a:t>(</a:t>
            </a:r>
            <a:r>
              <a:rPr lang="en-US" sz="1600" dirty="0">
                <a:hlinkClick r:id="rId7"/>
              </a:rPr>
              <a:t>HCPC, 2017</a:t>
            </a:r>
            <a:r>
              <a:rPr lang="en-US" sz="1600" dirty="0"/>
              <a:t>; </a:t>
            </a:r>
            <a:r>
              <a:rPr lang="en-US" sz="1600" dirty="0">
                <a:hlinkClick r:id="rId8"/>
              </a:rPr>
              <a:t>HCPC 2024</a:t>
            </a:r>
            <a:r>
              <a:rPr lang="en-US" sz="1600" dirty="0"/>
              <a:t>)</a:t>
            </a:r>
          </a:p>
        </p:txBody>
      </p:sp>
      <p:pic>
        <p:nvPicPr>
          <p:cNvPr id="10" name="Picture 9" descr="A close up of an orange object&#10;&#10;Description automatically generated">
            <a:extLst>
              <a:ext uri="{FF2B5EF4-FFF2-40B4-BE49-F238E27FC236}">
                <a16:creationId xmlns:a16="http://schemas.microsoft.com/office/drawing/2014/main" id="{3EBBAE18-521C-9B77-E421-1690AD30A58F}"/>
              </a:ext>
            </a:extLst>
          </p:cNvPr>
          <p:cNvPicPr>
            <a:picLocks noChangeAspect="1"/>
          </p:cNvPicPr>
          <p:nvPr/>
        </p:nvPicPr>
        <p:blipFill>
          <a:blip r:embed="rId9"/>
          <a:stretch>
            <a:fillRect/>
          </a:stretch>
        </p:blipFill>
        <p:spPr>
          <a:xfrm>
            <a:off x="5123264" y="2090347"/>
            <a:ext cx="6251110" cy="528390"/>
          </a:xfrm>
          <a:prstGeom prst="rect">
            <a:avLst/>
          </a:prstGeom>
        </p:spPr>
      </p:pic>
      <p:sp>
        <p:nvSpPr>
          <p:cNvPr id="12" name="TextBox 11">
            <a:extLst>
              <a:ext uri="{FF2B5EF4-FFF2-40B4-BE49-F238E27FC236}">
                <a16:creationId xmlns:a16="http://schemas.microsoft.com/office/drawing/2014/main" id="{21BBD22D-DE7F-1AE0-A654-3026665DB43B}"/>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t>Images (AI)</a:t>
            </a:r>
          </a:p>
        </p:txBody>
      </p:sp>
      <p:pic>
        <p:nvPicPr>
          <p:cNvPr id="67" name="Audio 66">
            <a:extLst>
              <a:ext uri="{FF2B5EF4-FFF2-40B4-BE49-F238E27FC236}">
                <a16:creationId xmlns:a16="http://schemas.microsoft.com/office/drawing/2014/main" id="{F8FBBBF1-8DC4-2A29-04DE-822A725D01C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655746212"/>
      </p:ext>
    </p:extLst>
  </p:cSld>
  <p:clrMapOvr>
    <a:masterClrMapping/>
  </p:clrMapOvr>
  <mc:AlternateContent xmlns:mc="http://schemas.openxmlformats.org/markup-compatibility/2006" xmlns:p14="http://schemas.microsoft.com/office/powerpoint/2010/main">
    <mc:Choice Requires="p14">
      <p:transition spd="med" p14:dur="700" advTm="38729">
        <p:fade/>
      </p:transition>
    </mc:Choice>
    <mc:Fallback xmlns="">
      <p:transition spd="med" advTm="387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7"/>
                </p:tgtEl>
              </p:cMediaNode>
            </p:audio>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6F7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E014-1B72-F1F2-5940-39303E40A630}"/>
              </a:ext>
            </a:extLst>
          </p:cNvPr>
          <p:cNvSpPr>
            <a:spLocks noGrp="1"/>
          </p:cNvSpPr>
          <p:nvPr>
            <p:ph type="title"/>
          </p:nvPr>
        </p:nvSpPr>
        <p:spPr>
          <a:xfrm>
            <a:off x="640080" y="325369"/>
            <a:ext cx="4998720" cy="1956841"/>
          </a:xfrm>
        </p:spPr>
        <p:txBody>
          <a:bodyPr anchor="b">
            <a:normAutofit/>
          </a:bodyPr>
          <a:lstStyle/>
          <a:p>
            <a:r>
              <a:rPr lang="en-GB" sz="4200" b="1" i="0" dirty="0">
                <a:effectLst/>
                <a:latin typeface="Söhne"/>
              </a:rPr>
              <a:t>Championing Equality </a:t>
            </a:r>
            <a:r>
              <a:rPr lang="en-GB" sz="4200" b="1" dirty="0">
                <a:latin typeface="Söhne"/>
              </a:rPr>
              <a:t>&amp;</a:t>
            </a:r>
            <a:r>
              <a:rPr lang="en-GB" sz="4200" b="1" i="0" dirty="0">
                <a:effectLst/>
                <a:latin typeface="Söhne"/>
              </a:rPr>
              <a:t> Inclusivity</a:t>
            </a:r>
            <a:endParaRPr lang="en-US" sz="4200" dirty="0"/>
          </a:p>
        </p:txBody>
      </p:sp>
      <p:sp>
        <p:nvSpPr>
          <p:cNvPr id="3" name="Content Placeholder 2">
            <a:extLst>
              <a:ext uri="{FF2B5EF4-FFF2-40B4-BE49-F238E27FC236}">
                <a16:creationId xmlns:a16="http://schemas.microsoft.com/office/drawing/2014/main" id="{9736F7B4-98E8-A0D3-0A1C-DABC09119090}"/>
              </a:ext>
            </a:extLst>
          </p:cNvPr>
          <p:cNvSpPr>
            <a:spLocks noGrp="1"/>
          </p:cNvSpPr>
          <p:nvPr>
            <p:ph idx="1"/>
          </p:nvPr>
        </p:nvSpPr>
        <p:spPr>
          <a:xfrm>
            <a:off x="640080" y="2872899"/>
            <a:ext cx="4243589" cy="3320668"/>
          </a:xfrm>
        </p:spPr>
        <p:txBody>
          <a:bodyPr>
            <a:normAutofit/>
          </a:bodyPr>
          <a:lstStyle/>
          <a:p>
            <a:pPr>
              <a:buFont typeface="Arial" panose="020B0604020202020204" pitchFamily="34" charset="0"/>
              <a:buChar char="•"/>
            </a:pPr>
            <a:r>
              <a:rPr lang="en-GB" sz="2200" b="0" i="0" dirty="0">
                <a:effectLst/>
                <a:latin typeface="Söhne"/>
              </a:rPr>
              <a:t>Combatting discrimination to promote equitable </a:t>
            </a:r>
            <a:r>
              <a:rPr lang="en-GB" sz="2200" dirty="0">
                <a:latin typeface="Söhne"/>
              </a:rPr>
              <a:t>h</a:t>
            </a:r>
            <a:r>
              <a:rPr lang="en-GB" sz="2200" b="0" i="0" dirty="0">
                <a:effectLst/>
                <a:latin typeface="Söhne"/>
              </a:rPr>
              <a:t>ealthcare </a:t>
            </a:r>
            <a:r>
              <a:rPr lang="en-GB" sz="2200" dirty="0">
                <a:latin typeface="Söhne"/>
              </a:rPr>
              <a:t>a</a:t>
            </a:r>
            <a:r>
              <a:rPr lang="en-GB" sz="2200" b="0" i="0" dirty="0">
                <a:effectLst/>
                <a:latin typeface="Söhne"/>
              </a:rPr>
              <a:t>ccess</a:t>
            </a:r>
          </a:p>
          <a:p>
            <a:pPr>
              <a:buFont typeface="Arial" panose="020B0604020202020204" pitchFamily="34" charset="0"/>
              <a:buChar char="•"/>
            </a:pPr>
            <a:r>
              <a:rPr lang="en-GB" sz="2200" b="0" i="0" dirty="0">
                <a:effectLst/>
                <a:latin typeface="Söhne"/>
              </a:rPr>
              <a:t>Navigating personal </a:t>
            </a:r>
            <a:r>
              <a:rPr lang="en-GB" sz="2200" dirty="0">
                <a:latin typeface="Söhne"/>
              </a:rPr>
              <a:t>b</a:t>
            </a:r>
            <a:r>
              <a:rPr lang="en-GB" sz="2200" b="0" i="0" dirty="0">
                <a:effectLst/>
                <a:latin typeface="Söhne"/>
              </a:rPr>
              <a:t>iases in </a:t>
            </a:r>
            <a:r>
              <a:rPr lang="en-GB" sz="2200" dirty="0">
                <a:latin typeface="Söhne"/>
              </a:rPr>
              <a:t>pa</a:t>
            </a:r>
            <a:r>
              <a:rPr lang="en-GB" sz="2200" b="0" i="0" dirty="0">
                <a:effectLst/>
                <a:latin typeface="Söhne"/>
              </a:rPr>
              <a:t>tient </a:t>
            </a:r>
            <a:r>
              <a:rPr lang="en-GB" sz="2200" dirty="0">
                <a:latin typeface="Söhne"/>
              </a:rPr>
              <a:t>in</a:t>
            </a:r>
            <a:r>
              <a:rPr lang="en-GB" sz="2200" b="0" i="0" dirty="0">
                <a:effectLst/>
                <a:latin typeface="Söhne"/>
              </a:rPr>
              <a:t>teraction</a:t>
            </a:r>
          </a:p>
          <a:p>
            <a:pPr>
              <a:buFont typeface="Arial" panose="020B0604020202020204" pitchFamily="34" charset="0"/>
              <a:buChar char="•"/>
            </a:pPr>
            <a:r>
              <a:rPr lang="en-GB" sz="2200" b="0" i="0" dirty="0">
                <a:effectLst/>
                <a:latin typeface="Söhne"/>
              </a:rPr>
              <a:t>Upholding HCPC </a:t>
            </a:r>
            <a:r>
              <a:rPr lang="en-GB" sz="2200" dirty="0">
                <a:latin typeface="Söhne"/>
              </a:rPr>
              <a:t>st</a:t>
            </a:r>
            <a:r>
              <a:rPr lang="en-GB" sz="2200" b="0" i="0" dirty="0">
                <a:effectLst/>
                <a:latin typeface="Söhne"/>
              </a:rPr>
              <a:t>andards of </a:t>
            </a:r>
            <a:r>
              <a:rPr lang="en-GB" sz="2200" dirty="0">
                <a:latin typeface="Söhne"/>
              </a:rPr>
              <a:t>in</a:t>
            </a:r>
            <a:r>
              <a:rPr lang="en-GB" sz="2200" b="0" i="0" dirty="0">
                <a:effectLst/>
                <a:latin typeface="Söhne"/>
              </a:rPr>
              <a:t>clusivity in </a:t>
            </a:r>
            <a:r>
              <a:rPr lang="en-GB" sz="2200" dirty="0">
                <a:latin typeface="Söhne"/>
              </a:rPr>
              <a:t>di</a:t>
            </a:r>
            <a:r>
              <a:rPr lang="en-GB" sz="2200" b="0" i="0" dirty="0">
                <a:effectLst/>
                <a:latin typeface="Söhne"/>
              </a:rPr>
              <a:t>gital </a:t>
            </a:r>
            <a:r>
              <a:rPr lang="en-GB" sz="2200" dirty="0">
                <a:latin typeface="Söhne"/>
              </a:rPr>
              <a:t>e</a:t>
            </a:r>
            <a:r>
              <a:rPr lang="en-GB" sz="2200" b="0" i="0" dirty="0">
                <a:effectLst/>
                <a:latin typeface="Söhne"/>
              </a:rPr>
              <a:t>ngagements</a:t>
            </a:r>
          </a:p>
        </p:txBody>
      </p:sp>
      <p:pic>
        <p:nvPicPr>
          <p:cNvPr id="1026" name="Picture 2" descr="A blue-themed image depicting the Equality Act characteristics in healthcare. The image should feature interconnected symbols and icons representing protected characteristics such as age, disability, gender reassignment, marriage and civil partnership, pregnancy and maternity, race, religion or belief, sex, and sexual orientation. Use a modern, digital style with healthcare-related elements like medical crosses, stethoscopes, and hearts, ensuring a cohesive and visually engaging design. The background should be a blue gradient with glowing lines and nodes to emphasize connectivity and equality in healthcare.">
            <a:extLst>
              <a:ext uri="{FF2B5EF4-FFF2-40B4-BE49-F238E27FC236}">
                <a16:creationId xmlns:a16="http://schemas.microsoft.com/office/drawing/2014/main" id="{F7F11902-CB36-FA7C-0B2C-CAE5432857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288" r="2128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88E0F8-4CDE-8283-42AB-E2D706D51807}"/>
              </a:ext>
            </a:extLst>
          </p:cNvPr>
          <p:cNvSpPr txBox="1"/>
          <p:nvPr/>
        </p:nvSpPr>
        <p:spPr>
          <a:xfrm>
            <a:off x="721235" y="5424409"/>
            <a:ext cx="5194395" cy="338554"/>
          </a:xfrm>
          <a:prstGeom prst="rect">
            <a:avLst/>
          </a:prstGeom>
          <a:noFill/>
        </p:spPr>
        <p:txBody>
          <a:bodyPr wrap="square" rtlCol="0">
            <a:spAutoFit/>
          </a:bodyPr>
          <a:lstStyle/>
          <a:p>
            <a:pPr>
              <a:spcAft>
                <a:spcPts val="600"/>
              </a:spcAft>
            </a:pPr>
            <a:r>
              <a:rPr lang="en-GB" sz="1600" dirty="0"/>
              <a:t>(</a:t>
            </a:r>
            <a:r>
              <a:rPr lang="en-GB" sz="1600" dirty="0">
                <a:hlinkClick r:id="rId7"/>
              </a:rPr>
              <a:t>HCPC, 2023</a:t>
            </a:r>
            <a:r>
              <a:rPr lang="en-GB" sz="1600" dirty="0"/>
              <a:t>; </a:t>
            </a:r>
            <a:r>
              <a:rPr lang="en-GB" sz="1600" dirty="0">
                <a:hlinkClick r:id="rId8"/>
              </a:rPr>
              <a:t>HCPC 2017</a:t>
            </a:r>
            <a:r>
              <a:rPr lang="en-GB" sz="1600" dirty="0"/>
              <a:t>; </a:t>
            </a:r>
            <a:r>
              <a:rPr lang="en-GB" sz="1600" dirty="0">
                <a:hlinkClick r:id="rId9"/>
              </a:rPr>
              <a:t>HCPC 2024</a:t>
            </a:r>
            <a:r>
              <a:rPr lang="en-GB" sz="1600" dirty="0"/>
              <a:t>)</a:t>
            </a:r>
            <a:endParaRPr lang="en-US" sz="1600" dirty="0"/>
          </a:p>
        </p:txBody>
      </p:sp>
      <p:pic>
        <p:nvPicPr>
          <p:cNvPr id="9" name="Picture 8" descr="A close up of an orange object&#10;&#10;Description automatically generated">
            <a:extLst>
              <a:ext uri="{FF2B5EF4-FFF2-40B4-BE49-F238E27FC236}">
                <a16:creationId xmlns:a16="http://schemas.microsoft.com/office/drawing/2014/main" id="{88B4B6C4-81BC-16F6-8423-0F023EE41CDB}"/>
              </a:ext>
            </a:extLst>
          </p:cNvPr>
          <p:cNvPicPr>
            <a:picLocks noChangeAspect="1"/>
          </p:cNvPicPr>
          <p:nvPr/>
        </p:nvPicPr>
        <p:blipFill>
          <a:blip r:embed="rId10"/>
          <a:stretch>
            <a:fillRect/>
          </a:stretch>
        </p:blipFill>
        <p:spPr>
          <a:xfrm>
            <a:off x="560351" y="2167910"/>
            <a:ext cx="4000667" cy="528390"/>
          </a:xfrm>
          <a:prstGeom prst="rect">
            <a:avLst/>
          </a:prstGeom>
        </p:spPr>
      </p:pic>
      <p:sp>
        <p:nvSpPr>
          <p:cNvPr id="10" name="TextBox 9">
            <a:extLst>
              <a:ext uri="{FF2B5EF4-FFF2-40B4-BE49-F238E27FC236}">
                <a16:creationId xmlns:a16="http://schemas.microsoft.com/office/drawing/2014/main" id="{1C920CF9-01A9-C1B7-AE8A-ECAA46CCC234}"/>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solidFill>
                  <a:schemeClr val="bg1"/>
                </a:solidFill>
              </a:rPr>
              <a:t>Images (AI)</a:t>
            </a:r>
          </a:p>
        </p:txBody>
      </p:sp>
      <p:pic>
        <p:nvPicPr>
          <p:cNvPr id="49" name="Audio 48">
            <a:extLst>
              <a:ext uri="{FF2B5EF4-FFF2-40B4-BE49-F238E27FC236}">
                <a16:creationId xmlns:a16="http://schemas.microsoft.com/office/drawing/2014/main" id="{C3819238-29EC-0375-1747-A2087D3EE1A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436680751"/>
      </p:ext>
    </p:extLst>
  </p:cSld>
  <p:clrMapOvr>
    <a:masterClrMapping/>
  </p:clrMapOvr>
  <mc:AlternateContent xmlns:mc="http://schemas.openxmlformats.org/markup-compatibility/2006" xmlns:p14="http://schemas.microsoft.com/office/powerpoint/2010/main">
    <mc:Choice Requires="p14">
      <p:transition spd="med" p14:dur="700" advTm="42547">
        <p:fade/>
      </p:transition>
    </mc:Choice>
    <mc:Fallback xmlns="">
      <p:transition spd="med" advTm="425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9"/>
                </p:tgtEl>
              </p:cMediaNode>
            </p:audi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FD5C5-AF80-C635-AEA0-46528FC088FB}"/>
              </a:ext>
            </a:extLst>
          </p:cNvPr>
          <p:cNvSpPr>
            <a:spLocks noGrp="1"/>
          </p:cNvSpPr>
          <p:nvPr>
            <p:ph type="title"/>
          </p:nvPr>
        </p:nvSpPr>
        <p:spPr>
          <a:xfrm>
            <a:off x="5297762" y="329184"/>
            <a:ext cx="6251110" cy="1783080"/>
          </a:xfrm>
        </p:spPr>
        <p:txBody>
          <a:bodyPr anchor="b">
            <a:normAutofit/>
          </a:bodyPr>
          <a:lstStyle/>
          <a:p>
            <a:r>
              <a:rPr lang="en-GB" b="1" i="0" dirty="0">
                <a:effectLst/>
                <a:latin typeface="Söhne"/>
              </a:rPr>
              <a:t>Professional Boundaries</a:t>
            </a:r>
            <a:endParaRPr lang="en-US" dirty="0"/>
          </a:p>
        </p:txBody>
      </p:sp>
      <p:sp>
        <p:nvSpPr>
          <p:cNvPr id="3" name="Content Placeholder 2">
            <a:extLst>
              <a:ext uri="{FF2B5EF4-FFF2-40B4-BE49-F238E27FC236}">
                <a16:creationId xmlns:a16="http://schemas.microsoft.com/office/drawing/2014/main" id="{EFD0B500-EC5B-6775-76C5-470BA5E44FA2}"/>
              </a:ext>
            </a:extLst>
          </p:cNvPr>
          <p:cNvSpPr>
            <a:spLocks noGrp="1"/>
          </p:cNvSpPr>
          <p:nvPr>
            <p:ph idx="1"/>
          </p:nvPr>
        </p:nvSpPr>
        <p:spPr>
          <a:xfrm>
            <a:off x="5297762" y="2706624"/>
            <a:ext cx="6703738" cy="3483864"/>
          </a:xfrm>
        </p:spPr>
        <p:txBody>
          <a:bodyPr>
            <a:normAutofit/>
          </a:bodyPr>
          <a:lstStyle/>
          <a:p>
            <a:r>
              <a:rPr lang="en-GB" dirty="0">
                <a:latin typeface="Söhne"/>
              </a:rPr>
              <a:t>The importance of distinct professional and personal online identities</a:t>
            </a:r>
          </a:p>
          <a:p>
            <a:r>
              <a:rPr lang="en-GB" dirty="0"/>
              <a:t>"You must keep your relationships with service users and carers professional.” (1.7)</a:t>
            </a:r>
            <a:endParaRPr lang="en-US" dirty="0"/>
          </a:p>
        </p:txBody>
      </p:sp>
      <p:pic>
        <p:nvPicPr>
          <p:cNvPr id="4" name="Picture 2">
            <a:extLst>
              <a:ext uri="{FF2B5EF4-FFF2-40B4-BE49-F238E27FC236}">
                <a16:creationId xmlns:a16="http://schemas.microsoft.com/office/drawing/2014/main" id="{D4017932-20FB-4639-E63D-38F19C0B3BA1}"/>
              </a:ext>
            </a:extLst>
          </p:cNvPr>
          <p:cNvPicPr>
            <a:picLocks noChangeAspect="1" noChangeArrowheads="1"/>
          </p:cNvPicPr>
          <p:nvPr/>
        </p:nvPicPr>
        <p:blipFill>
          <a:blip r:embed="rId6"/>
          <a:srcRect l="16044" r="16044"/>
          <a:stretch/>
        </p:blipFill>
        <p:spPr bwMode="auto">
          <a:xfrm>
            <a:off x="3048"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C19C41-5CF6-1A92-CCDF-6AE3D3A2C574}"/>
              </a:ext>
            </a:extLst>
          </p:cNvPr>
          <p:cNvSpPr txBox="1"/>
          <p:nvPr/>
        </p:nvSpPr>
        <p:spPr>
          <a:xfrm>
            <a:off x="5294714" y="4872116"/>
            <a:ext cx="6251110" cy="338554"/>
          </a:xfrm>
          <a:prstGeom prst="rect">
            <a:avLst/>
          </a:prstGeom>
          <a:noFill/>
        </p:spPr>
        <p:txBody>
          <a:bodyPr wrap="square" rtlCol="0">
            <a:spAutoFit/>
          </a:bodyPr>
          <a:lstStyle/>
          <a:p>
            <a:r>
              <a:rPr lang="en-US" sz="1600" dirty="0"/>
              <a:t>(</a:t>
            </a:r>
            <a:r>
              <a:rPr lang="en-US" sz="1600" dirty="0">
                <a:hlinkClick r:id="rId7"/>
              </a:rPr>
              <a:t>HCPC, 2017</a:t>
            </a:r>
            <a:r>
              <a:rPr lang="en-US" sz="1600" dirty="0"/>
              <a:t>; </a:t>
            </a:r>
            <a:r>
              <a:rPr lang="en-US" sz="1600" dirty="0">
                <a:hlinkClick r:id="rId8"/>
              </a:rPr>
              <a:t>HCPC 2024</a:t>
            </a:r>
            <a:r>
              <a:rPr lang="en-US" sz="1600" dirty="0"/>
              <a:t>)</a:t>
            </a:r>
          </a:p>
        </p:txBody>
      </p:sp>
      <p:pic>
        <p:nvPicPr>
          <p:cNvPr id="6" name="Picture 5" descr="A close up of an orange object&#10;&#10;Description automatically generated">
            <a:extLst>
              <a:ext uri="{FF2B5EF4-FFF2-40B4-BE49-F238E27FC236}">
                <a16:creationId xmlns:a16="http://schemas.microsoft.com/office/drawing/2014/main" id="{940547E4-D3D8-85E6-A090-FFE079DA71AF}"/>
              </a:ext>
            </a:extLst>
          </p:cNvPr>
          <p:cNvPicPr>
            <a:picLocks noChangeAspect="1"/>
          </p:cNvPicPr>
          <p:nvPr/>
        </p:nvPicPr>
        <p:blipFill>
          <a:blip r:embed="rId9"/>
          <a:stretch>
            <a:fillRect/>
          </a:stretch>
        </p:blipFill>
        <p:spPr>
          <a:xfrm>
            <a:off x="5142314" y="2090347"/>
            <a:ext cx="6251110" cy="528390"/>
          </a:xfrm>
          <a:prstGeom prst="rect">
            <a:avLst/>
          </a:prstGeom>
        </p:spPr>
      </p:pic>
      <p:sp>
        <p:nvSpPr>
          <p:cNvPr id="10" name="TextBox 9">
            <a:extLst>
              <a:ext uri="{FF2B5EF4-FFF2-40B4-BE49-F238E27FC236}">
                <a16:creationId xmlns:a16="http://schemas.microsoft.com/office/drawing/2014/main" id="{D1677EC7-F4D5-B185-FA5D-47D341F4E252}"/>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t>Images (AI)</a:t>
            </a:r>
          </a:p>
        </p:txBody>
      </p:sp>
      <p:pic>
        <p:nvPicPr>
          <p:cNvPr id="64" name="Audio 63">
            <a:extLst>
              <a:ext uri="{FF2B5EF4-FFF2-40B4-BE49-F238E27FC236}">
                <a16:creationId xmlns:a16="http://schemas.microsoft.com/office/drawing/2014/main" id="{68938E59-131B-3713-64E4-0ECECE1ED8E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284184662"/>
      </p:ext>
    </p:extLst>
  </p:cSld>
  <p:clrMapOvr>
    <a:masterClrMapping/>
  </p:clrMapOvr>
  <mc:AlternateContent xmlns:mc="http://schemas.openxmlformats.org/markup-compatibility/2006" xmlns:p14="http://schemas.microsoft.com/office/powerpoint/2010/main">
    <mc:Choice Requires="p14">
      <p:transition spd="med" p14:dur="700" advTm="63881">
        <p:fade/>
      </p:transition>
    </mc:Choice>
    <mc:Fallback xmlns="">
      <p:transition spd="med" advTm="63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4"/>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6F7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4542-C08B-D408-F911-F279E9F8AFF2}"/>
              </a:ext>
            </a:extLst>
          </p:cNvPr>
          <p:cNvSpPr>
            <a:spLocks noGrp="1"/>
          </p:cNvSpPr>
          <p:nvPr>
            <p:ph type="title"/>
          </p:nvPr>
        </p:nvSpPr>
        <p:spPr>
          <a:xfrm>
            <a:off x="640080" y="325369"/>
            <a:ext cx="4368602" cy="1956841"/>
          </a:xfrm>
        </p:spPr>
        <p:txBody>
          <a:bodyPr anchor="b">
            <a:normAutofit/>
          </a:bodyPr>
          <a:lstStyle/>
          <a:p>
            <a:r>
              <a:rPr lang="en-GB" sz="5000" b="1" i="0">
                <a:effectLst/>
                <a:latin typeface="Söhne"/>
              </a:rPr>
              <a:t>Effective Communication</a:t>
            </a:r>
            <a:endParaRPr lang="en-US" sz="5000"/>
          </a:p>
        </p:txBody>
      </p:sp>
      <p:sp>
        <p:nvSpPr>
          <p:cNvPr id="3" name="Content Placeholder 2">
            <a:extLst>
              <a:ext uri="{FF2B5EF4-FFF2-40B4-BE49-F238E27FC236}">
                <a16:creationId xmlns:a16="http://schemas.microsoft.com/office/drawing/2014/main" id="{BF6111D1-96EE-13CE-CFB7-C7D69E3E2560}"/>
              </a:ext>
            </a:extLst>
          </p:cNvPr>
          <p:cNvSpPr>
            <a:spLocks noGrp="1"/>
          </p:cNvSpPr>
          <p:nvPr>
            <p:ph idx="1"/>
          </p:nvPr>
        </p:nvSpPr>
        <p:spPr>
          <a:xfrm>
            <a:off x="640080" y="2872899"/>
            <a:ext cx="4671622" cy="3321398"/>
          </a:xfrm>
        </p:spPr>
        <p:txBody>
          <a:bodyPr>
            <a:noAutofit/>
          </a:bodyPr>
          <a:lstStyle/>
          <a:p>
            <a:pPr>
              <a:buFont typeface="Arial" panose="020B0604020202020204" pitchFamily="34" charset="0"/>
              <a:buChar char="•"/>
            </a:pPr>
            <a:r>
              <a:rPr lang="en-GB" b="0" i="0" dirty="0">
                <a:effectLst/>
                <a:latin typeface="Söhne"/>
              </a:rPr>
              <a:t>Professionalism and </a:t>
            </a:r>
            <a:r>
              <a:rPr lang="en-GB" dirty="0">
                <a:latin typeface="Söhne"/>
              </a:rPr>
              <a:t>re</a:t>
            </a:r>
            <a:r>
              <a:rPr lang="en-GB" b="0" i="0" dirty="0">
                <a:effectLst/>
                <a:latin typeface="Söhne"/>
              </a:rPr>
              <a:t>spect</a:t>
            </a:r>
          </a:p>
          <a:p>
            <a:r>
              <a:rPr lang="en-GB" dirty="0"/>
              <a:t>“You must use all forms of communication appropriately and responsibly, including social media and networking websites”(2.7)</a:t>
            </a:r>
            <a:endParaRPr lang="en-GB" b="0" i="0" dirty="0">
              <a:effectLst/>
              <a:latin typeface="Söhne"/>
            </a:endParaRPr>
          </a:p>
        </p:txBody>
      </p:sp>
      <p:pic>
        <p:nvPicPr>
          <p:cNvPr id="2050" name="Picture 2" descr="email, sent message, paper aeroplane, texts, tweets, speech bubble blue image, ">
            <a:extLst>
              <a:ext uri="{FF2B5EF4-FFF2-40B4-BE49-F238E27FC236}">
                <a16:creationId xmlns:a16="http://schemas.microsoft.com/office/drawing/2014/main" id="{9C0493F0-E23C-3AD0-036D-FD759DDCFC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descr="A close up of an orange object&#10;&#10;Description automatically generated">
            <a:extLst>
              <a:ext uri="{FF2B5EF4-FFF2-40B4-BE49-F238E27FC236}">
                <a16:creationId xmlns:a16="http://schemas.microsoft.com/office/drawing/2014/main" id="{95DE65D4-2F7D-EB4D-8226-43F2C53CEB2B}"/>
              </a:ext>
            </a:extLst>
          </p:cNvPr>
          <p:cNvPicPr>
            <a:picLocks noChangeAspect="1"/>
          </p:cNvPicPr>
          <p:nvPr/>
        </p:nvPicPr>
        <p:blipFill>
          <a:blip r:embed="rId7"/>
          <a:stretch>
            <a:fillRect/>
          </a:stretch>
        </p:blipFill>
        <p:spPr>
          <a:xfrm>
            <a:off x="560351" y="2167910"/>
            <a:ext cx="4000667" cy="528390"/>
          </a:xfrm>
          <a:prstGeom prst="rect">
            <a:avLst/>
          </a:prstGeom>
        </p:spPr>
      </p:pic>
      <p:sp>
        <p:nvSpPr>
          <p:cNvPr id="9" name="TextBox 8">
            <a:extLst>
              <a:ext uri="{FF2B5EF4-FFF2-40B4-BE49-F238E27FC236}">
                <a16:creationId xmlns:a16="http://schemas.microsoft.com/office/drawing/2014/main" id="{B1F4C343-7D27-EBD7-2B24-366E5C396653}"/>
              </a:ext>
            </a:extLst>
          </p:cNvPr>
          <p:cNvSpPr txBox="1"/>
          <p:nvPr/>
        </p:nvSpPr>
        <p:spPr>
          <a:xfrm>
            <a:off x="10843316" y="6429312"/>
            <a:ext cx="1000723" cy="307777"/>
          </a:xfrm>
          <a:prstGeom prst="rect">
            <a:avLst/>
          </a:prstGeom>
          <a:noFill/>
        </p:spPr>
        <p:txBody>
          <a:bodyPr wrap="none" rtlCol="0">
            <a:spAutoFit/>
          </a:bodyPr>
          <a:lstStyle/>
          <a:p>
            <a:pPr>
              <a:spcAft>
                <a:spcPts val="600"/>
              </a:spcAft>
            </a:pPr>
            <a:r>
              <a:rPr lang="en-US" sz="1400" dirty="0">
                <a:solidFill>
                  <a:schemeClr val="bg1"/>
                </a:solidFill>
              </a:rPr>
              <a:t>Images (AI)</a:t>
            </a:r>
          </a:p>
        </p:txBody>
      </p:sp>
      <p:sp>
        <p:nvSpPr>
          <p:cNvPr id="10" name="TextBox 9">
            <a:extLst>
              <a:ext uri="{FF2B5EF4-FFF2-40B4-BE49-F238E27FC236}">
                <a16:creationId xmlns:a16="http://schemas.microsoft.com/office/drawing/2014/main" id="{FA58545F-39AF-71BF-25F9-5E44F0792BE9}"/>
              </a:ext>
            </a:extLst>
          </p:cNvPr>
          <p:cNvSpPr txBox="1"/>
          <p:nvPr/>
        </p:nvSpPr>
        <p:spPr>
          <a:xfrm>
            <a:off x="902993" y="5917298"/>
            <a:ext cx="6251110" cy="338554"/>
          </a:xfrm>
          <a:prstGeom prst="rect">
            <a:avLst/>
          </a:prstGeom>
          <a:noFill/>
        </p:spPr>
        <p:txBody>
          <a:bodyPr wrap="square" rtlCol="0">
            <a:spAutoFit/>
          </a:bodyPr>
          <a:lstStyle/>
          <a:p>
            <a:r>
              <a:rPr lang="en-US" sz="1600" dirty="0"/>
              <a:t>(</a:t>
            </a:r>
            <a:r>
              <a:rPr lang="en-US" sz="1600" dirty="0">
                <a:hlinkClick r:id="rId8"/>
              </a:rPr>
              <a:t>HCPC, 2016</a:t>
            </a:r>
            <a:r>
              <a:rPr lang="en-US" sz="1600" dirty="0"/>
              <a:t>; </a:t>
            </a:r>
            <a:r>
              <a:rPr lang="en-US" sz="1600" dirty="0">
                <a:hlinkClick r:id="rId9"/>
              </a:rPr>
              <a:t>HCPC 2024</a:t>
            </a:r>
            <a:r>
              <a:rPr lang="en-US" sz="1600" dirty="0"/>
              <a:t>)</a:t>
            </a:r>
          </a:p>
        </p:txBody>
      </p:sp>
      <p:pic>
        <p:nvPicPr>
          <p:cNvPr id="33" name="Audio 32">
            <a:extLst>
              <a:ext uri="{FF2B5EF4-FFF2-40B4-BE49-F238E27FC236}">
                <a16:creationId xmlns:a16="http://schemas.microsoft.com/office/drawing/2014/main" id="{9E9657C3-25DB-C81A-AD7C-DB9820ADE35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730956622"/>
      </p:ext>
    </p:extLst>
  </p:cSld>
  <p:clrMapOvr>
    <a:masterClrMapping/>
  </p:clrMapOvr>
  <mc:AlternateContent xmlns:mc="http://schemas.openxmlformats.org/markup-compatibility/2006" xmlns:p14="http://schemas.microsoft.com/office/powerpoint/2010/main">
    <mc:Choice Requires="p14">
      <p:transition spd="med" p14:dur="700" advTm="30715">
        <p:fade/>
      </p:transition>
    </mc:Choice>
    <mc:Fallback xmlns="">
      <p:transition spd="med" advTm="30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3"/>
                </p:tgtEl>
              </p:cMediaNode>
            </p:audio>
          </p:childTnLst>
        </p:cTn>
      </p:par>
    </p:tnLst>
    <p:bldLst>
      <p:bldP spid="3" grpId="0" build="p"/>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3.7|5.1"/>
</p:tagLst>
</file>

<file path=ppt/tags/tag10.xml><?xml version="1.0" encoding="utf-8"?>
<p:tagLst xmlns:a="http://schemas.openxmlformats.org/drawingml/2006/main" xmlns:r="http://schemas.openxmlformats.org/officeDocument/2006/relationships" xmlns:p="http://schemas.openxmlformats.org/presentationml/2006/main">
  <p:tag name="TIMING" val="|1.4|4.4"/>
</p:tagLst>
</file>

<file path=ppt/tags/tag11.xml><?xml version="1.0" encoding="utf-8"?>
<p:tagLst xmlns:a="http://schemas.openxmlformats.org/drawingml/2006/main" xmlns:r="http://schemas.openxmlformats.org/officeDocument/2006/relationships" xmlns:p="http://schemas.openxmlformats.org/presentationml/2006/main">
  <p:tag name="TIMING" val="|3.3|0.5|1.2|0.5|0.5|0.7"/>
</p:tagLst>
</file>

<file path=ppt/tags/tag2.xml><?xml version="1.0" encoding="utf-8"?>
<p:tagLst xmlns:a="http://schemas.openxmlformats.org/drawingml/2006/main" xmlns:r="http://schemas.openxmlformats.org/officeDocument/2006/relationships" xmlns:p="http://schemas.openxmlformats.org/presentationml/2006/main">
  <p:tag name="TIMING" val="|12.7"/>
</p:tagLst>
</file>

<file path=ppt/tags/tag3.xml><?xml version="1.0" encoding="utf-8"?>
<p:tagLst xmlns:a="http://schemas.openxmlformats.org/drawingml/2006/main" xmlns:r="http://schemas.openxmlformats.org/officeDocument/2006/relationships" xmlns:p="http://schemas.openxmlformats.org/presentationml/2006/main">
  <p:tag name="TIMING" val="|0.6|36.2|11|8.3"/>
</p:tagLst>
</file>

<file path=ppt/tags/tag4.xml><?xml version="1.0" encoding="utf-8"?>
<p:tagLst xmlns:a="http://schemas.openxmlformats.org/drawingml/2006/main" xmlns:r="http://schemas.openxmlformats.org/officeDocument/2006/relationships" xmlns:p="http://schemas.openxmlformats.org/presentationml/2006/main">
  <p:tag name="TIMING" val="|16.3"/>
</p:tagLst>
</file>

<file path=ppt/tags/tag5.xml><?xml version="1.0" encoding="utf-8"?>
<p:tagLst xmlns:a="http://schemas.openxmlformats.org/drawingml/2006/main" xmlns:r="http://schemas.openxmlformats.org/officeDocument/2006/relationships" xmlns:p="http://schemas.openxmlformats.org/presentationml/2006/main">
  <p:tag name="TIMING" val="|5.4|1.2|1.1"/>
</p:tagLst>
</file>

<file path=ppt/tags/tag6.xml><?xml version="1.0" encoding="utf-8"?>
<p:tagLst xmlns:a="http://schemas.openxmlformats.org/drawingml/2006/main" xmlns:r="http://schemas.openxmlformats.org/officeDocument/2006/relationships" xmlns:p="http://schemas.openxmlformats.org/presentationml/2006/main">
  <p:tag name="TIMING" val="|10|3.5|14.3"/>
</p:tagLst>
</file>

<file path=ppt/tags/tag7.xml><?xml version="1.0" encoding="utf-8"?>
<p:tagLst xmlns:a="http://schemas.openxmlformats.org/drawingml/2006/main" xmlns:r="http://schemas.openxmlformats.org/officeDocument/2006/relationships" xmlns:p="http://schemas.openxmlformats.org/presentationml/2006/main">
  <p:tag name="TIMING" val="|0.3|0.5"/>
</p:tagLst>
</file>

<file path=ppt/tags/tag8.xml><?xml version="1.0" encoding="utf-8"?>
<p:tagLst xmlns:a="http://schemas.openxmlformats.org/drawingml/2006/main" xmlns:r="http://schemas.openxmlformats.org/officeDocument/2006/relationships" xmlns:p="http://schemas.openxmlformats.org/presentationml/2006/main">
  <p:tag name="TIMING" val="|0.9|0.8"/>
</p:tagLst>
</file>

<file path=ppt/tags/tag9.xml><?xml version="1.0" encoding="utf-8"?>
<p:tagLst xmlns:a="http://schemas.openxmlformats.org/drawingml/2006/main" xmlns:r="http://schemas.openxmlformats.org/officeDocument/2006/relationships" xmlns:p="http://schemas.openxmlformats.org/presentationml/2006/main">
  <p:tag name="TIMING" val="|2.1|0|1|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14063</TotalTime>
  <Words>2530</Words>
  <Application>Microsoft Macintosh PowerPoint</Application>
  <PresentationFormat>Widescreen</PresentationFormat>
  <Paragraphs>175</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Calibri</vt:lpstr>
      <vt:lpstr>Calibri Light</vt:lpstr>
      <vt:lpstr>Söhne</vt:lpstr>
      <vt:lpstr>Symbol</vt:lpstr>
      <vt:lpstr>Office Theme</vt:lpstr>
      <vt:lpstr>Navigating Social Media for Healthcare Students</vt:lpstr>
      <vt:lpstr>PowerPoint Presentation</vt:lpstr>
      <vt:lpstr>HCPC Standards: Our Ethical Compass</vt:lpstr>
      <vt:lpstr>Benefits of Social Media</vt:lpstr>
      <vt:lpstr>Risks Associated with Social Media</vt:lpstr>
      <vt:lpstr>Standards and Social Media</vt:lpstr>
      <vt:lpstr>Championing Equality &amp; Inclusivity</vt:lpstr>
      <vt:lpstr>Professional Boundaries</vt:lpstr>
      <vt:lpstr>Effective Communication</vt:lpstr>
      <vt:lpstr>Respecting Confidentiality</vt:lpstr>
      <vt:lpstr>Professional Integrity</vt:lpstr>
      <vt:lpstr>HCPC’s Top Tips</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Navigating the Digital Age:  The Impact of Social Media on Healthcare</dc:title>
  <dc:creator/>
  <lastModifiedBy/>
  <revision/>
  <dc:description/>
  <version/>
</coreProperties>
</file>